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28" r:id="rId3"/>
    <p:sldId id="257" r:id="rId4"/>
    <p:sldId id="258" r:id="rId5"/>
    <p:sldId id="259" r:id="rId6"/>
    <p:sldId id="260" r:id="rId7"/>
    <p:sldId id="261" r:id="rId8"/>
    <p:sldId id="262" r:id="rId9"/>
    <p:sldId id="335" r:id="rId10"/>
    <p:sldId id="265" r:id="rId11"/>
    <p:sldId id="266" r:id="rId12"/>
    <p:sldId id="267" r:id="rId13"/>
    <p:sldId id="268" r:id="rId14"/>
    <p:sldId id="336" r:id="rId15"/>
    <p:sldId id="272" r:id="rId16"/>
    <p:sldId id="287" r:id="rId17"/>
    <p:sldId id="293" r:id="rId18"/>
    <p:sldId id="297" r:id="rId19"/>
    <p:sldId id="294" r:id="rId20"/>
    <p:sldId id="296" r:id="rId21"/>
    <p:sldId id="298" r:id="rId22"/>
    <p:sldId id="275" r:id="rId23"/>
    <p:sldId id="334" r:id="rId24"/>
    <p:sldId id="276" r:id="rId25"/>
    <p:sldId id="337" r:id="rId26"/>
    <p:sldId id="324" r:id="rId27"/>
    <p:sldId id="318" r:id="rId28"/>
    <p:sldId id="278" r:id="rId29"/>
    <p:sldId id="279" r:id="rId30"/>
    <p:sldId id="280" r:id="rId31"/>
    <p:sldId id="283" r:id="rId32"/>
    <p:sldId id="286" r:id="rId33"/>
    <p:sldId id="329" r:id="rId34"/>
    <p:sldId id="285" r:id="rId35"/>
  </p:sldIdLst>
  <p:sldSz cx="12192000" cy="6858000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53" autoAdjust="0"/>
    <p:restoredTop sz="96809" autoAdjust="0"/>
  </p:normalViewPr>
  <p:slideViewPr>
    <p:cSldViewPr>
      <p:cViewPr varScale="1">
        <p:scale>
          <a:sx n="73" d="100"/>
          <a:sy n="73" d="100"/>
        </p:scale>
        <p:origin x="-528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9CF8B2C-9BED-4203-9640-5A6593AE9337}" type="datetimeFigureOut">
              <a:rPr lang="pl-PL"/>
              <a:pPr>
                <a:defRPr/>
              </a:pPr>
              <a:t>15.09.2025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0369F7-AD4D-4774-B74B-0181CE86ADC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8757499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7936"/>
            <a:chExt cx="12192006" cy="6865936"/>
          </a:xfrm>
        </p:grpSpPr>
        <p:sp>
          <p:nvSpPr>
            <p:cNvPr id="5" name="Freeform 14"/>
            <p:cNvSpPr>
              <a:spLocks/>
            </p:cNvSpPr>
            <p:nvPr/>
          </p:nvSpPr>
          <p:spPr bwMode="auto">
            <a:xfrm>
              <a:off x="0" y="-7936"/>
              <a:ext cx="863600" cy="5697536"/>
            </a:xfrm>
            <a:custGeom>
              <a:avLst/>
              <a:gdLst>
                <a:gd name="T0" fmla="*/ 431800 w 863600"/>
                <a:gd name="T1" fmla="*/ 0 h 5698067"/>
                <a:gd name="T2" fmla="*/ 863600 w 863600"/>
                <a:gd name="T3" fmla="*/ 2846648 h 5698067"/>
                <a:gd name="T4" fmla="*/ 431800 w 863600"/>
                <a:gd name="T5" fmla="*/ 5693288 h 5698067"/>
                <a:gd name="T6" fmla="*/ 0 w 863600"/>
                <a:gd name="T7" fmla="*/ 2846648 h 5698067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863600"/>
                <a:gd name="T13" fmla="*/ 0 h 5698067"/>
                <a:gd name="T14" fmla="*/ 863600 w 863600"/>
                <a:gd name="T15" fmla="*/ 5698067 h 56980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rgbClr val="5FCBEF">
                <a:alpha val="70195"/>
              </a:srgb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pl-PL"/>
            </a:p>
          </p:txBody>
        </p:sp>
        <p:cxnSp>
          <p:nvCxnSpPr>
            <p:cNvPr id="6" name="Straight Connector 18"/>
            <p:cNvCxnSpPr>
              <a:cxnSpLocks noChangeShapeType="1"/>
            </p:cNvCxnSpPr>
            <p:nvPr/>
          </p:nvCxnSpPr>
          <p:spPr bwMode="auto"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>
              <a:solidFill>
                <a:srgbClr val="5FCBEF">
                  <a:alpha val="70195"/>
                </a:srgbClr>
              </a:solidFill>
              <a:round/>
              <a:headEnd/>
              <a:tailEnd/>
            </a:ln>
          </p:spPr>
        </p:cxnSp>
        <p:cxnSp>
          <p:nvCxnSpPr>
            <p:cNvPr id="7" name="Straight Connector 19"/>
            <p:cNvCxnSpPr>
              <a:cxnSpLocks noChangeShapeType="1"/>
            </p:cNvCxnSpPr>
            <p:nvPr/>
          </p:nvCxnSpPr>
          <p:spPr bwMode="auto">
            <a:xfrm flipH="1">
              <a:off x="7424735" y="3681410"/>
              <a:ext cx="4764088" cy="3176590"/>
            </a:xfrm>
            <a:prstGeom prst="straightConnector1">
              <a:avLst/>
            </a:prstGeom>
            <a:noFill/>
            <a:ln w="9528">
              <a:solidFill>
                <a:srgbClr val="5FCBEF">
                  <a:alpha val="70195"/>
                </a:srgbClr>
              </a:solidFill>
              <a:round/>
              <a:headEnd/>
              <a:tailEnd/>
            </a:ln>
          </p:spPr>
        </p:cxnSp>
        <p:sp>
          <p:nvSpPr>
            <p:cNvPr id="8" name="Rectangle 23"/>
            <p:cNvSpPr>
              <a:spLocks/>
            </p:cNvSpPr>
            <p:nvPr/>
          </p:nvSpPr>
          <p:spPr bwMode="auto">
            <a:xfrm>
              <a:off x="9182105" y="-7936"/>
              <a:ext cx="3006726" cy="6865936"/>
            </a:xfrm>
            <a:custGeom>
              <a:avLst/>
              <a:gdLst>
                <a:gd name="T0" fmla="*/ 1500875 w 3007349"/>
                <a:gd name="T1" fmla="*/ 0 h 6866467"/>
                <a:gd name="T2" fmla="*/ 3001747 w 3007349"/>
                <a:gd name="T3" fmla="*/ 3430848 h 6866467"/>
                <a:gd name="T4" fmla="*/ 1500875 w 3007349"/>
                <a:gd name="T5" fmla="*/ 6861688 h 6866467"/>
                <a:gd name="T6" fmla="*/ 0 w 3007349"/>
                <a:gd name="T7" fmla="*/ 3430848 h 6866467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3007349"/>
                <a:gd name="T13" fmla="*/ 0 h 6866467"/>
                <a:gd name="T14" fmla="*/ 3007349 w 3007349"/>
                <a:gd name="T15" fmla="*/ 6866467 h 68664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5FCBEF">
                <a:alpha val="36078"/>
              </a:srgb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9" name="Rectangle 25"/>
            <p:cNvSpPr>
              <a:spLocks/>
            </p:cNvSpPr>
            <p:nvPr/>
          </p:nvSpPr>
          <p:spPr bwMode="auto">
            <a:xfrm>
              <a:off x="9602793" y="-7936"/>
              <a:ext cx="2589213" cy="6865936"/>
            </a:xfrm>
            <a:custGeom>
              <a:avLst/>
              <a:gdLst>
                <a:gd name="T0" fmla="*/ 1360009 w 2573311"/>
                <a:gd name="T1" fmla="*/ 0 h 6866467"/>
                <a:gd name="T2" fmla="*/ 2720018 w 2573311"/>
                <a:gd name="T3" fmla="*/ 3430848 h 6866467"/>
                <a:gd name="T4" fmla="*/ 1360009 w 2573311"/>
                <a:gd name="T5" fmla="*/ 6861688 h 6866467"/>
                <a:gd name="T6" fmla="*/ 0 w 2573311"/>
                <a:gd name="T7" fmla="*/ 3430848 h 6866467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2573311"/>
                <a:gd name="T13" fmla="*/ 0 h 6866467"/>
                <a:gd name="T14" fmla="*/ 2573311 w 2573311"/>
                <a:gd name="T15" fmla="*/ 6866467 h 68664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CBEF">
                <a:alpha val="20000"/>
              </a:srgb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0" name="Isosceles Triangle 22"/>
            <p:cNvSpPr>
              <a:spLocks/>
            </p:cNvSpPr>
            <p:nvPr/>
          </p:nvSpPr>
          <p:spPr bwMode="auto">
            <a:xfrm>
              <a:off x="8932867" y="3048001"/>
              <a:ext cx="3259139" cy="3809999"/>
            </a:xfrm>
            <a:custGeom>
              <a:avLst/>
              <a:gdLst>
                <a:gd name="T0" fmla="*/ 1629570 w 3259139"/>
                <a:gd name="T1" fmla="*/ 0 h 3809999"/>
                <a:gd name="T2" fmla="*/ 3259139 w 3259139"/>
                <a:gd name="T3" fmla="*/ 1905000 h 3809999"/>
                <a:gd name="T4" fmla="*/ 1629570 w 3259139"/>
                <a:gd name="T5" fmla="*/ 3809999 h 3809999"/>
                <a:gd name="T6" fmla="*/ 0 w 3259139"/>
                <a:gd name="T7" fmla="*/ 1905000 h 3809999"/>
                <a:gd name="T8" fmla="*/ 3259139 w 3259139"/>
                <a:gd name="T9" fmla="*/ 0 h 3809999"/>
                <a:gd name="T10" fmla="*/ 1629569 w 3259139"/>
                <a:gd name="T11" fmla="*/ 1905000 h 3809999"/>
                <a:gd name="T12" fmla="*/ 0 w 3259139"/>
                <a:gd name="T13" fmla="*/ 3809999 h 3809999"/>
                <a:gd name="T14" fmla="*/ 3259139 w 3259139"/>
                <a:gd name="T15" fmla="*/ 3809999 h 3809999"/>
                <a:gd name="T16" fmla="*/ 3259139 w 3259139"/>
                <a:gd name="T17" fmla="*/ 3809999 h 3809999"/>
                <a:gd name="T18" fmla="*/ 3259139 w 3259139"/>
                <a:gd name="T19" fmla="*/ 1905000 h 3809999"/>
                <a:gd name="T20" fmla="*/ 17694720 60000 65536"/>
                <a:gd name="T21" fmla="*/ 0 60000 65536"/>
                <a:gd name="T22" fmla="*/ 5898240 60000 65536"/>
                <a:gd name="T23" fmla="*/ 11796480 60000 65536"/>
                <a:gd name="T24" fmla="*/ 17694720 60000 65536"/>
                <a:gd name="T25" fmla="*/ 11796480 60000 65536"/>
                <a:gd name="T26" fmla="*/ 5898240 60000 65536"/>
                <a:gd name="T27" fmla="*/ 5898240 60000 65536"/>
                <a:gd name="T28" fmla="*/ 5898240 60000 65536"/>
                <a:gd name="T29" fmla="*/ 0 60000 65536"/>
                <a:gd name="T30" fmla="*/ 1629569 w 3259139"/>
                <a:gd name="T31" fmla="*/ 1905000 h 3809999"/>
                <a:gd name="T32" fmla="*/ 3259139 w 3259139"/>
                <a:gd name="T33" fmla="*/ 3809999 h 380999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59139" h="3809999">
                  <a:moveTo>
                    <a:pt x="0" y="3809999"/>
                  </a:moveTo>
                  <a:lnTo>
                    <a:pt x="3259139" y="0"/>
                  </a:lnTo>
                  <a:lnTo>
                    <a:pt x="3259139" y="3809999"/>
                  </a:lnTo>
                  <a:lnTo>
                    <a:pt x="0" y="3809999"/>
                  </a:lnTo>
                  <a:close/>
                </a:path>
              </a:pathLst>
            </a:custGeom>
            <a:solidFill>
              <a:srgbClr val="17B0E4">
                <a:alpha val="65881"/>
              </a:srgb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1" name="Rectangle 27"/>
            <p:cNvSpPr>
              <a:spLocks/>
            </p:cNvSpPr>
            <p:nvPr/>
          </p:nvSpPr>
          <p:spPr bwMode="auto">
            <a:xfrm>
              <a:off x="9334505" y="-7936"/>
              <a:ext cx="2854326" cy="6865936"/>
            </a:xfrm>
            <a:custGeom>
              <a:avLst/>
              <a:gdLst>
                <a:gd name="T0" fmla="*/ 1412500 w 2858013"/>
                <a:gd name="T1" fmla="*/ 0 h 6866467"/>
                <a:gd name="T2" fmla="*/ 2825001 w 2858013"/>
                <a:gd name="T3" fmla="*/ 3430848 h 6866467"/>
                <a:gd name="T4" fmla="*/ 1412500 w 2858013"/>
                <a:gd name="T5" fmla="*/ 6861688 h 6866467"/>
                <a:gd name="T6" fmla="*/ 0 w 2858013"/>
                <a:gd name="T7" fmla="*/ 3430848 h 6866467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2858013"/>
                <a:gd name="T13" fmla="*/ 0 h 6866467"/>
                <a:gd name="T14" fmla="*/ 2858013 w 2858013"/>
                <a:gd name="T15" fmla="*/ 6866467 h 68664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B0E4">
                <a:alpha val="50195"/>
              </a:srgb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2" name="Rectangle 28"/>
            <p:cNvSpPr>
              <a:spLocks/>
            </p:cNvSpPr>
            <p:nvPr/>
          </p:nvSpPr>
          <p:spPr bwMode="auto">
            <a:xfrm>
              <a:off x="10898193" y="-7936"/>
              <a:ext cx="1290638" cy="6865936"/>
            </a:xfrm>
            <a:custGeom>
              <a:avLst/>
              <a:gdLst>
                <a:gd name="T0" fmla="*/ 647499 w 1290094"/>
                <a:gd name="T1" fmla="*/ 0 h 6858000"/>
                <a:gd name="T2" fmla="*/ 1294998 w 1290094"/>
                <a:gd name="T3" fmla="*/ 3464878 h 6858000"/>
                <a:gd name="T4" fmla="*/ 647499 w 1290094"/>
                <a:gd name="T5" fmla="*/ 6929756 h 6858000"/>
                <a:gd name="T6" fmla="*/ 0 w 1290094"/>
                <a:gd name="T7" fmla="*/ 3464878 h 685800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1290094"/>
                <a:gd name="T13" fmla="*/ 0 h 6858000"/>
                <a:gd name="T14" fmla="*/ 1290094 w 1290094"/>
                <a:gd name="T15" fmla="*/ 6858000 h 6858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2E83C3">
                <a:alpha val="70195"/>
              </a:srgb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5" name="Rectangle 29"/>
            <p:cNvSpPr>
              <a:spLocks/>
            </p:cNvSpPr>
            <p:nvPr/>
          </p:nvSpPr>
          <p:spPr bwMode="auto">
            <a:xfrm>
              <a:off x="10939468" y="-7936"/>
              <a:ext cx="1249363" cy="6865936"/>
            </a:xfrm>
            <a:custGeom>
              <a:avLst/>
              <a:gdLst>
                <a:gd name="T0" fmla="*/ 622837 w 1249825"/>
                <a:gd name="T1" fmla="*/ 0 h 6858000"/>
                <a:gd name="T2" fmla="*/ 1245673 w 1249825"/>
                <a:gd name="T3" fmla="*/ 3464878 h 6858000"/>
                <a:gd name="T4" fmla="*/ 622837 w 1249825"/>
                <a:gd name="T5" fmla="*/ 6929756 h 6858000"/>
                <a:gd name="T6" fmla="*/ 0 w 1249825"/>
                <a:gd name="T7" fmla="*/ 3464878 h 685800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1249825"/>
                <a:gd name="T13" fmla="*/ 0 h 6858000"/>
                <a:gd name="T14" fmla="*/ 1249825 w 1249825"/>
                <a:gd name="T15" fmla="*/ 6858000 h 6858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6292">
                <a:alpha val="79999"/>
              </a:srgb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6" name="Isosceles Triangle 26"/>
            <p:cNvSpPr>
              <a:spLocks/>
            </p:cNvSpPr>
            <p:nvPr/>
          </p:nvSpPr>
          <p:spPr bwMode="auto">
            <a:xfrm>
              <a:off x="10371143" y="3589339"/>
              <a:ext cx="1817688" cy="3268661"/>
            </a:xfrm>
            <a:custGeom>
              <a:avLst/>
              <a:gdLst>
                <a:gd name="T0" fmla="*/ 908844 w 1817688"/>
                <a:gd name="T1" fmla="*/ 0 h 3268661"/>
                <a:gd name="T2" fmla="*/ 1817688 w 1817688"/>
                <a:gd name="T3" fmla="*/ 1634331 h 3268661"/>
                <a:gd name="T4" fmla="*/ 908844 w 1817688"/>
                <a:gd name="T5" fmla="*/ 3268661 h 3268661"/>
                <a:gd name="T6" fmla="*/ 0 w 1817688"/>
                <a:gd name="T7" fmla="*/ 1634331 h 3268661"/>
                <a:gd name="T8" fmla="*/ 1817688 w 1817688"/>
                <a:gd name="T9" fmla="*/ 0 h 3268661"/>
                <a:gd name="T10" fmla="*/ 908844 w 1817688"/>
                <a:gd name="T11" fmla="*/ 1634331 h 3268661"/>
                <a:gd name="T12" fmla="*/ 0 w 1817688"/>
                <a:gd name="T13" fmla="*/ 3268661 h 3268661"/>
                <a:gd name="T14" fmla="*/ 1817688 w 1817688"/>
                <a:gd name="T15" fmla="*/ 3268661 h 3268661"/>
                <a:gd name="T16" fmla="*/ 1817688 w 1817688"/>
                <a:gd name="T17" fmla="*/ 3268661 h 3268661"/>
                <a:gd name="T18" fmla="*/ 1817688 w 1817688"/>
                <a:gd name="T19" fmla="*/ 1634331 h 3268661"/>
                <a:gd name="T20" fmla="*/ 17694720 60000 65536"/>
                <a:gd name="T21" fmla="*/ 0 60000 65536"/>
                <a:gd name="T22" fmla="*/ 5898240 60000 65536"/>
                <a:gd name="T23" fmla="*/ 11796480 60000 65536"/>
                <a:gd name="T24" fmla="*/ 17694720 60000 65536"/>
                <a:gd name="T25" fmla="*/ 11796480 60000 65536"/>
                <a:gd name="T26" fmla="*/ 5898240 60000 65536"/>
                <a:gd name="T27" fmla="*/ 5898240 60000 65536"/>
                <a:gd name="T28" fmla="*/ 5898240 60000 65536"/>
                <a:gd name="T29" fmla="*/ 0 60000 65536"/>
                <a:gd name="T30" fmla="*/ 908844 w 1817688"/>
                <a:gd name="T31" fmla="*/ 1634331 h 3268661"/>
                <a:gd name="T32" fmla="*/ 1817688 w 1817688"/>
                <a:gd name="T33" fmla="*/ 3268661 h 32686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17688" h="3268661">
                  <a:moveTo>
                    <a:pt x="0" y="3268661"/>
                  </a:moveTo>
                  <a:lnTo>
                    <a:pt x="1817688" y="0"/>
                  </a:lnTo>
                  <a:lnTo>
                    <a:pt x="1817688" y="3268661"/>
                  </a:lnTo>
                  <a:lnTo>
                    <a:pt x="0" y="3268661"/>
                  </a:lnTo>
                  <a:close/>
                </a:path>
              </a:pathLst>
            </a:custGeom>
            <a:solidFill>
              <a:srgbClr val="17B0E4">
                <a:alpha val="65881"/>
              </a:srgb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pl-PL"/>
            </a:p>
          </p:txBody>
        </p:sp>
      </p:grpSp>
      <p:sp>
        <p:nvSpPr>
          <p:cNvPr id="13" name="Title 1"/>
          <p:cNvSpPr txBox="1">
            <a:spLocks noGrp="1"/>
          </p:cNvSpPr>
          <p:nvPr>
            <p:ph type="ctrTitle"/>
          </p:nvPr>
        </p:nvSpPr>
        <p:spPr>
          <a:xfrm>
            <a:off x="1507068" y="2404533"/>
            <a:ext cx="7766931" cy="1646304"/>
          </a:xfrm>
        </p:spPr>
        <p:txBody>
          <a:bodyPr anchor="b"/>
          <a:lstStyle>
            <a:lvl1pPr algn="r">
              <a:defRPr sz="54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14" name="Subtitle 2"/>
          <p:cNvSpPr txBox="1">
            <a:spLocks noGrp="1"/>
          </p:cNvSpPr>
          <p:nvPr>
            <p:ph type="subTitle" idx="1"/>
          </p:nvPr>
        </p:nvSpPr>
        <p:spPr>
          <a:xfrm>
            <a:off x="1507068" y="4050828"/>
            <a:ext cx="7766931" cy="1096895"/>
          </a:xfrm>
        </p:spPr>
        <p:txBody>
          <a:bodyPr/>
          <a:lstStyle>
            <a:lvl1pPr marL="0" indent="0" algn="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17" name="Date Placeholder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8FA2B-470D-4BA7-85EF-FD4F14075352}" type="datetime1">
              <a:rPr lang="pl-PL"/>
              <a:pPr>
                <a:defRPr/>
              </a:pPr>
              <a:t>15.09.2025</a:t>
            </a:fld>
            <a:endParaRPr/>
          </a:p>
        </p:txBody>
      </p:sp>
      <p:sp>
        <p:nvSpPr>
          <p:cNvPr id="18" name="Footer Placeholder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Slide Number Placeholder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7925B-6BED-4348-AFA1-F5C07079E90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3403597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F9228-CE6C-4965-A56A-E07B45C55950}" type="datetime1">
              <a:rPr lang="pl-PL"/>
              <a:pPr>
                <a:defRPr/>
              </a:pPr>
              <a:t>15.09.2025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1F713-816C-41A4-A3C0-A0020FDCD7B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3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l-PL" sz="8000" smtClean="0">
                <a:solidFill>
                  <a:srgbClr val="9FE0F5"/>
                </a:solidFill>
              </a:rPr>
              <a:t>“</a:t>
            </a:r>
          </a:p>
        </p:txBody>
      </p:sp>
      <p:sp>
        <p:nvSpPr>
          <p:cNvPr id="8" name="TextBox 24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l-PL" sz="8000" smtClean="0">
                <a:solidFill>
                  <a:srgbClr val="9FE0F5"/>
                </a:solidFill>
              </a:rPr>
              <a:t>”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5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1366141" y="3632197"/>
            <a:ext cx="7224528" cy="381003"/>
          </a:xfrm>
        </p:spPr>
        <p:txBody>
          <a:bodyPr anchor="ctr"/>
          <a:lstStyle>
            <a:lvl1pPr marL="0" indent="0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Date Placeholder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980C3-E293-45CD-8379-66AAAF62B138}" type="datetime1">
              <a:rPr lang="pl-PL"/>
              <a:pPr>
                <a:defRPr/>
              </a:pPr>
              <a:t>15.09.2025</a:t>
            </a:fld>
            <a:endParaRPr/>
          </a:p>
        </p:txBody>
      </p:sp>
      <p:sp>
        <p:nvSpPr>
          <p:cNvPr id="10" name="Footer Placeholder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1" name="Slide Number Placeholder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2CD44-5838-4184-A049-04936E04583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7332" y="1931990"/>
            <a:ext cx="8596667" cy="2595460"/>
          </a:xfrm>
        </p:spPr>
        <p:txBody>
          <a:bodyPr anchor="b"/>
          <a:lstStyle>
            <a:lvl1pPr>
              <a:defRPr sz="44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B284C-F234-4C2D-9D41-4499F5C9294E}" type="datetime1">
              <a:rPr lang="pl-PL"/>
              <a:pPr>
                <a:defRPr/>
              </a:pPr>
              <a:t>15.09.2025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975D4-70B3-46DE-ACDB-0A1CF3A8832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3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l-PL" sz="8000" smtClean="0">
                <a:solidFill>
                  <a:srgbClr val="9FE0F5"/>
                </a:solidFill>
              </a:rPr>
              <a:t>“</a:t>
            </a:r>
          </a:p>
        </p:txBody>
      </p:sp>
      <p:sp>
        <p:nvSpPr>
          <p:cNvPr id="8" name="TextBox 24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l-PL" sz="8000" smtClean="0">
                <a:solidFill>
                  <a:srgbClr val="9FE0F5"/>
                </a:solidFill>
              </a:rPr>
              <a:t>”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5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Date Placeholder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1CCCE-022D-419C-9C27-FB851238087A}" type="datetime1">
              <a:rPr lang="pl-PL"/>
              <a:pPr>
                <a:defRPr/>
              </a:pPr>
              <a:t>15.09.2025</a:t>
            </a:fld>
            <a:endParaRPr/>
          </a:p>
        </p:txBody>
      </p:sp>
      <p:sp>
        <p:nvSpPr>
          <p:cNvPr id="10" name="Footer Placeholder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1" name="Slide Number Placeholder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C48E-3311-434D-B565-1D6FB14D21F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5800" y="609603"/>
            <a:ext cx="8588200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/>
          <a:lstStyle>
            <a:lvl1pPr marL="0" indent="0">
              <a:buNone/>
              <a:defRPr sz="2400">
                <a:solidFill>
                  <a:srgbClr val="5FCBEF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1FB6F-5167-41C4-84AB-8DEA2C677632}" type="datetime1">
              <a:rPr lang="pl-PL"/>
              <a:pPr>
                <a:defRPr/>
              </a:pPr>
              <a:t>15.09.2025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C7C31-4C11-4EA1-8FC5-54EDB433CC4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61741-EA28-4B42-A948-C796F4CE39FE}" type="datetime1">
              <a:rPr lang="pl-PL"/>
              <a:pPr>
                <a:defRPr/>
              </a:pPr>
              <a:t>15.09.2025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4AA48-C76C-4381-9C7E-FA09CC077D8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7967670" y="609603"/>
            <a:ext cx="1304739" cy="5251454"/>
          </a:xfrm>
        </p:spPr>
        <p:txBody>
          <a:bodyPr vert="eaVert" anchor="ctr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77332" y="609603"/>
            <a:ext cx="7060146" cy="525145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1C3BD-280C-458B-A38C-360BE7A5335A}" type="datetime1">
              <a:rPr lang="pl-PL"/>
              <a:pPr>
                <a:defRPr/>
              </a:pPr>
              <a:t>15.09.2025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DDF4A-860E-4BF4-9B00-E075DB17BEF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73FBD-6EEF-4C65-83E5-69E314A3937F}" type="datetime1">
              <a:rPr lang="pl-PL"/>
              <a:pPr>
                <a:defRPr/>
              </a:pPr>
              <a:t>15.09.2025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FA1A5-9D44-4C80-B696-B14B69694BC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7332" y="2700863"/>
            <a:ext cx="8596667" cy="1826578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77332" y="4527450"/>
            <a:ext cx="8596667" cy="860395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94083-AC65-4238-8236-D3D29A492FE1}" type="datetime1">
              <a:rPr lang="pl-PL"/>
              <a:pPr>
                <a:defRPr/>
              </a:pPr>
              <a:t>15.09.2025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F2B6D-18A3-4E20-BAF4-84C950BE958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089971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62E7C-B80E-4548-8446-C4181ABA3DE1}" type="datetime1">
              <a:rPr lang="pl-PL"/>
              <a:pPr>
                <a:defRPr/>
              </a:pPr>
              <a:t>15.09.2025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7AA32-8DC4-457A-9DF4-B9795757337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75741" y="2160983"/>
            <a:ext cx="4185620" cy="576264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75741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5088379" y="2160983"/>
            <a:ext cx="4185620" cy="576264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5088379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80E20-2479-4378-917E-94B73D360AC3}" type="datetime1">
              <a:rPr lang="pl-PL"/>
              <a:pPr>
                <a:defRPr/>
              </a:pPr>
              <a:t>15.09.2025</a:t>
            </a:fld>
            <a:endParaRPr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B380D-36CB-483A-A863-C9606B5242B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58B33-A8EA-4014-A2C5-04194DA7E125}" type="datetime1">
              <a:rPr lang="pl-PL"/>
              <a:pPr>
                <a:defRPr/>
              </a:pPr>
              <a:t>15.09.2025</a:t>
            </a:fld>
            <a:endParaRPr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17D3B-212F-4339-8F8E-9AE048BF706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/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F4317-262A-4301-A323-7E815629565A}" type="datetime1">
              <a:rPr lang="pl-PL"/>
              <a:pPr>
                <a:defRPr/>
              </a:pPr>
              <a:t>15.09.2025</a:t>
            </a:fld>
            <a:endParaRPr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CA97D-587E-4CF0-95E8-3F0541674FA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7332" y="1498601"/>
            <a:ext cx="3854525" cy="1278468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760457" y="514926"/>
            <a:ext cx="4513542" cy="55264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77332" y="2777069"/>
            <a:ext cx="3854525" cy="258445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A882D-F71E-45D5-AAC3-0341A8069CCE}" type="datetime1">
              <a:rPr lang="pl-PL"/>
              <a:pPr>
                <a:defRPr/>
              </a:pPr>
              <a:t>15.09.2025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106D5-B448-4B8A-9F88-00D7C1D43EE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7332" y="4800600"/>
            <a:ext cx="8596667" cy="566735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677332" y="609603"/>
            <a:ext cx="8596667" cy="3845719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smtClean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77332" y="5367335"/>
            <a:ext cx="8596667" cy="674022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7C1F3-4415-4F81-8673-6F464E73801A}" type="datetime1">
              <a:rPr lang="pl-PL"/>
              <a:pPr>
                <a:defRPr/>
              </a:pPr>
              <a:t>15.09.2025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3D990-740D-4B8D-9F2B-D528B51A3CB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3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7936"/>
            <a:chExt cx="12192006" cy="6865936"/>
          </a:xfrm>
        </p:grpSpPr>
        <p:cxnSp>
          <p:nvCxnSpPr>
            <p:cNvPr id="1032" name="Straight Connector 19"/>
            <p:cNvCxnSpPr>
              <a:cxnSpLocks noChangeShapeType="1"/>
            </p:cNvCxnSpPr>
            <p:nvPr/>
          </p:nvCxnSpPr>
          <p:spPr bwMode="auto"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>
              <a:solidFill>
                <a:srgbClr val="5FCBEF">
                  <a:alpha val="70195"/>
                </a:srgbClr>
              </a:solidFill>
              <a:round/>
              <a:headEnd/>
              <a:tailEnd/>
            </a:ln>
          </p:spPr>
        </p:cxnSp>
        <p:cxnSp>
          <p:nvCxnSpPr>
            <p:cNvPr id="1033" name="Straight Connector 20"/>
            <p:cNvCxnSpPr>
              <a:cxnSpLocks noChangeShapeType="1"/>
            </p:cNvCxnSpPr>
            <p:nvPr/>
          </p:nvCxnSpPr>
          <p:spPr bwMode="auto">
            <a:xfrm flipH="1">
              <a:off x="7424735" y="3681410"/>
              <a:ext cx="4764088" cy="3176590"/>
            </a:xfrm>
            <a:prstGeom prst="straightConnector1">
              <a:avLst/>
            </a:prstGeom>
            <a:noFill/>
            <a:ln w="9528">
              <a:solidFill>
                <a:srgbClr val="5FCBEF">
                  <a:alpha val="70195"/>
                </a:srgbClr>
              </a:solidFill>
              <a:round/>
              <a:headEnd/>
              <a:tailEnd/>
            </a:ln>
          </p:spPr>
        </p:cxnSp>
        <p:sp>
          <p:nvSpPr>
            <p:cNvPr id="1034" name="Rectangle 23"/>
            <p:cNvSpPr>
              <a:spLocks/>
            </p:cNvSpPr>
            <p:nvPr/>
          </p:nvSpPr>
          <p:spPr bwMode="auto">
            <a:xfrm>
              <a:off x="9182105" y="-7936"/>
              <a:ext cx="3006726" cy="6865936"/>
            </a:xfrm>
            <a:custGeom>
              <a:avLst/>
              <a:gdLst>
                <a:gd name="T0" fmla="*/ 1500875 w 3007349"/>
                <a:gd name="T1" fmla="*/ 0 h 6866467"/>
                <a:gd name="T2" fmla="*/ 3001747 w 3007349"/>
                <a:gd name="T3" fmla="*/ 3430848 h 6866467"/>
                <a:gd name="T4" fmla="*/ 1500875 w 3007349"/>
                <a:gd name="T5" fmla="*/ 6861688 h 6866467"/>
                <a:gd name="T6" fmla="*/ 0 w 3007349"/>
                <a:gd name="T7" fmla="*/ 3430848 h 6866467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3007349"/>
                <a:gd name="T13" fmla="*/ 0 h 6866467"/>
                <a:gd name="T14" fmla="*/ 3007349 w 3007349"/>
                <a:gd name="T15" fmla="*/ 6866467 h 68664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5FCBEF">
                <a:alpha val="36078"/>
              </a:srgb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035" name="Rectangle 25"/>
            <p:cNvSpPr>
              <a:spLocks/>
            </p:cNvSpPr>
            <p:nvPr/>
          </p:nvSpPr>
          <p:spPr bwMode="auto">
            <a:xfrm>
              <a:off x="9602793" y="-7936"/>
              <a:ext cx="2589213" cy="6865936"/>
            </a:xfrm>
            <a:custGeom>
              <a:avLst/>
              <a:gdLst>
                <a:gd name="T0" fmla="*/ 1360009 w 2573311"/>
                <a:gd name="T1" fmla="*/ 0 h 6866467"/>
                <a:gd name="T2" fmla="*/ 2720018 w 2573311"/>
                <a:gd name="T3" fmla="*/ 3430848 h 6866467"/>
                <a:gd name="T4" fmla="*/ 1360009 w 2573311"/>
                <a:gd name="T5" fmla="*/ 6861688 h 6866467"/>
                <a:gd name="T6" fmla="*/ 0 w 2573311"/>
                <a:gd name="T7" fmla="*/ 3430848 h 6866467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2573311"/>
                <a:gd name="T13" fmla="*/ 0 h 6866467"/>
                <a:gd name="T14" fmla="*/ 2573311 w 2573311"/>
                <a:gd name="T15" fmla="*/ 6866467 h 68664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CBEF">
                <a:alpha val="20000"/>
              </a:srgb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036" name="Isosceles Triangle 23"/>
            <p:cNvSpPr>
              <a:spLocks/>
            </p:cNvSpPr>
            <p:nvPr/>
          </p:nvSpPr>
          <p:spPr bwMode="auto">
            <a:xfrm>
              <a:off x="8932867" y="3048001"/>
              <a:ext cx="3259139" cy="3809999"/>
            </a:xfrm>
            <a:custGeom>
              <a:avLst/>
              <a:gdLst>
                <a:gd name="T0" fmla="*/ 1629570 w 3259139"/>
                <a:gd name="T1" fmla="*/ 0 h 3809999"/>
                <a:gd name="T2" fmla="*/ 3259139 w 3259139"/>
                <a:gd name="T3" fmla="*/ 1905000 h 3809999"/>
                <a:gd name="T4" fmla="*/ 1629570 w 3259139"/>
                <a:gd name="T5" fmla="*/ 3809999 h 3809999"/>
                <a:gd name="T6" fmla="*/ 0 w 3259139"/>
                <a:gd name="T7" fmla="*/ 1905000 h 3809999"/>
                <a:gd name="T8" fmla="*/ 3259139 w 3259139"/>
                <a:gd name="T9" fmla="*/ 0 h 3809999"/>
                <a:gd name="T10" fmla="*/ 1629569 w 3259139"/>
                <a:gd name="T11" fmla="*/ 1905000 h 3809999"/>
                <a:gd name="T12" fmla="*/ 0 w 3259139"/>
                <a:gd name="T13" fmla="*/ 3809999 h 3809999"/>
                <a:gd name="T14" fmla="*/ 3259139 w 3259139"/>
                <a:gd name="T15" fmla="*/ 3809999 h 3809999"/>
                <a:gd name="T16" fmla="*/ 3259139 w 3259139"/>
                <a:gd name="T17" fmla="*/ 3809999 h 3809999"/>
                <a:gd name="T18" fmla="*/ 3259139 w 3259139"/>
                <a:gd name="T19" fmla="*/ 1905000 h 3809999"/>
                <a:gd name="T20" fmla="*/ 17694720 60000 65536"/>
                <a:gd name="T21" fmla="*/ 0 60000 65536"/>
                <a:gd name="T22" fmla="*/ 5898240 60000 65536"/>
                <a:gd name="T23" fmla="*/ 11796480 60000 65536"/>
                <a:gd name="T24" fmla="*/ 17694720 60000 65536"/>
                <a:gd name="T25" fmla="*/ 11796480 60000 65536"/>
                <a:gd name="T26" fmla="*/ 5898240 60000 65536"/>
                <a:gd name="T27" fmla="*/ 5898240 60000 65536"/>
                <a:gd name="T28" fmla="*/ 5898240 60000 65536"/>
                <a:gd name="T29" fmla="*/ 0 60000 65536"/>
                <a:gd name="T30" fmla="*/ 1629569 w 3259139"/>
                <a:gd name="T31" fmla="*/ 1905000 h 3809999"/>
                <a:gd name="T32" fmla="*/ 3259139 w 3259139"/>
                <a:gd name="T33" fmla="*/ 3809999 h 380999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59139" h="3809999">
                  <a:moveTo>
                    <a:pt x="0" y="3809999"/>
                  </a:moveTo>
                  <a:lnTo>
                    <a:pt x="3259139" y="0"/>
                  </a:lnTo>
                  <a:lnTo>
                    <a:pt x="3259139" y="3809999"/>
                  </a:lnTo>
                  <a:lnTo>
                    <a:pt x="0" y="3809999"/>
                  </a:lnTo>
                  <a:close/>
                </a:path>
              </a:pathLst>
            </a:custGeom>
            <a:solidFill>
              <a:srgbClr val="17B0E4">
                <a:alpha val="65881"/>
              </a:srgb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037" name="Rectangle 27"/>
            <p:cNvSpPr>
              <a:spLocks/>
            </p:cNvSpPr>
            <p:nvPr/>
          </p:nvSpPr>
          <p:spPr bwMode="auto">
            <a:xfrm>
              <a:off x="9334505" y="-7936"/>
              <a:ext cx="2854326" cy="6865936"/>
            </a:xfrm>
            <a:custGeom>
              <a:avLst/>
              <a:gdLst>
                <a:gd name="T0" fmla="*/ 1412500 w 2858013"/>
                <a:gd name="T1" fmla="*/ 0 h 6866467"/>
                <a:gd name="T2" fmla="*/ 2825001 w 2858013"/>
                <a:gd name="T3" fmla="*/ 3430848 h 6866467"/>
                <a:gd name="T4" fmla="*/ 1412500 w 2858013"/>
                <a:gd name="T5" fmla="*/ 6861688 h 6866467"/>
                <a:gd name="T6" fmla="*/ 0 w 2858013"/>
                <a:gd name="T7" fmla="*/ 3430848 h 6866467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2858013"/>
                <a:gd name="T13" fmla="*/ 0 h 6866467"/>
                <a:gd name="T14" fmla="*/ 2858013 w 2858013"/>
                <a:gd name="T15" fmla="*/ 6866467 h 68664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B0E4">
                <a:alpha val="50195"/>
              </a:srgb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038" name="Rectangle 28"/>
            <p:cNvSpPr>
              <a:spLocks/>
            </p:cNvSpPr>
            <p:nvPr/>
          </p:nvSpPr>
          <p:spPr bwMode="auto">
            <a:xfrm>
              <a:off x="10898193" y="-7936"/>
              <a:ext cx="1290638" cy="6865936"/>
            </a:xfrm>
            <a:custGeom>
              <a:avLst/>
              <a:gdLst>
                <a:gd name="T0" fmla="*/ 647499 w 1290094"/>
                <a:gd name="T1" fmla="*/ 0 h 6858000"/>
                <a:gd name="T2" fmla="*/ 1294998 w 1290094"/>
                <a:gd name="T3" fmla="*/ 3464878 h 6858000"/>
                <a:gd name="T4" fmla="*/ 647499 w 1290094"/>
                <a:gd name="T5" fmla="*/ 6929756 h 6858000"/>
                <a:gd name="T6" fmla="*/ 0 w 1290094"/>
                <a:gd name="T7" fmla="*/ 3464878 h 685800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1290094"/>
                <a:gd name="T13" fmla="*/ 0 h 6858000"/>
                <a:gd name="T14" fmla="*/ 1290094 w 1290094"/>
                <a:gd name="T15" fmla="*/ 6858000 h 6858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2E83C3">
                <a:alpha val="70195"/>
              </a:srgb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039" name="Rectangle 29"/>
            <p:cNvSpPr>
              <a:spLocks/>
            </p:cNvSpPr>
            <p:nvPr/>
          </p:nvSpPr>
          <p:spPr bwMode="auto">
            <a:xfrm>
              <a:off x="10939468" y="-7936"/>
              <a:ext cx="1249363" cy="6865936"/>
            </a:xfrm>
            <a:custGeom>
              <a:avLst/>
              <a:gdLst>
                <a:gd name="T0" fmla="*/ 622837 w 1249825"/>
                <a:gd name="T1" fmla="*/ 0 h 6858000"/>
                <a:gd name="T2" fmla="*/ 1245673 w 1249825"/>
                <a:gd name="T3" fmla="*/ 3464878 h 6858000"/>
                <a:gd name="T4" fmla="*/ 622837 w 1249825"/>
                <a:gd name="T5" fmla="*/ 6929756 h 6858000"/>
                <a:gd name="T6" fmla="*/ 0 w 1249825"/>
                <a:gd name="T7" fmla="*/ 3464878 h 685800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1249825"/>
                <a:gd name="T13" fmla="*/ 0 h 6858000"/>
                <a:gd name="T14" fmla="*/ 1249825 w 1249825"/>
                <a:gd name="T15" fmla="*/ 6858000 h 6858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6292">
                <a:alpha val="79999"/>
              </a:srgb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040" name="Isosceles Triangle 27"/>
            <p:cNvSpPr>
              <a:spLocks/>
            </p:cNvSpPr>
            <p:nvPr/>
          </p:nvSpPr>
          <p:spPr bwMode="auto">
            <a:xfrm>
              <a:off x="10371143" y="3589339"/>
              <a:ext cx="1817688" cy="3268661"/>
            </a:xfrm>
            <a:custGeom>
              <a:avLst/>
              <a:gdLst>
                <a:gd name="T0" fmla="*/ 908844 w 1817688"/>
                <a:gd name="T1" fmla="*/ 0 h 3268661"/>
                <a:gd name="T2" fmla="*/ 1817688 w 1817688"/>
                <a:gd name="T3" fmla="*/ 1634331 h 3268661"/>
                <a:gd name="T4" fmla="*/ 908844 w 1817688"/>
                <a:gd name="T5" fmla="*/ 3268661 h 3268661"/>
                <a:gd name="T6" fmla="*/ 0 w 1817688"/>
                <a:gd name="T7" fmla="*/ 1634331 h 3268661"/>
                <a:gd name="T8" fmla="*/ 1817688 w 1817688"/>
                <a:gd name="T9" fmla="*/ 0 h 3268661"/>
                <a:gd name="T10" fmla="*/ 908844 w 1817688"/>
                <a:gd name="T11" fmla="*/ 1634331 h 3268661"/>
                <a:gd name="T12" fmla="*/ 0 w 1817688"/>
                <a:gd name="T13" fmla="*/ 3268661 h 3268661"/>
                <a:gd name="T14" fmla="*/ 1817688 w 1817688"/>
                <a:gd name="T15" fmla="*/ 3268661 h 3268661"/>
                <a:gd name="T16" fmla="*/ 1817688 w 1817688"/>
                <a:gd name="T17" fmla="*/ 3268661 h 3268661"/>
                <a:gd name="T18" fmla="*/ 1817688 w 1817688"/>
                <a:gd name="T19" fmla="*/ 1634331 h 3268661"/>
                <a:gd name="T20" fmla="*/ 17694720 60000 65536"/>
                <a:gd name="T21" fmla="*/ 0 60000 65536"/>
                <a:gd name="T22" fmla="*/ 5898240 60000 65536"/>
                <a:gd name="T23" fmla="*/ 11796480 60000 65536"/>
                <a:gd name="T24" fmla="*/ 17694720 60000 65536"/>
                <a:gd name="T25" fmla="*/ 11796480 60000 65536"/>
                <a:gd name="T26" fmla="*/ 5898240 60000 65536"/>
                <a:gd name="T27" fmla="*/ 5898240 60000 65536"/>
                <a:gd name="T28" fmla="*/ 5898240 60000 65536"/>
                <a:gd name="T29" fmla="*/ 0 60000 65536"/>
                <a:gd name="T30" fmla="*/ 908844 w 1817688"/>
                <a:gd name="T31" fmla="*/ 1634331 h 3268661"/>
                <a:gd name="T32" fmla="*/ 1817688 w 1817688"/>
                <a:gd name="T33" fmla="*/ 3268661 h 32686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17688" h="3268661">
                  <a:moveTo>
                    <a:pt x="0" y="3268661"/>
                  </a:moveTo>
                  <a:lnTo>
                    <a:pt x="1817688" y="0"/>
                  </a:lnTo>
                  <a:lnTo>
                    <a:pt x="1817688" y="3268661"/>
                  </a:lnTo>
                  <a:lnTo>
                    <a:pt x="0" y="3268661"/>
                  </a:lnTo>
                  <a:close/>
                </a:path>
              </a:pathLst>
            </a:custGeom>
            <a:solidFill>
              <a:srgbClr val="17B0E4">
                <a:alpha val="65881"/>
              </a:srgb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041" name="Isosceles Triangle 18"/>
            <p:cNvSpPr>
              <a:spLocks/>
            </p:cNvSpPr>
            <p:nvPr/>
          </p:nvSpPr>
          <p:spPr bwMode="auto">
            <a:xfrm>
              <a:off x="0" y="4013201"/>
              <a:ext cx="449263" cy="2844799"/>
            </a:xfrm>
            <a:custGeom>
              <a:avLst/>
              <a:gdLst>
                <a:gd name="T0" fmla="*/ 224632 w 449263"/>
                <a:gd name="T1" fmla="*/ 0 h 2844799"/>
                <a:gd name="T2" fmla="*/ 449263 w 449263"/>
                <a:gd name="T3" fmla="*/ 1422400 h 2844799"/>
                <a:gd name="T4" fmla="*/ 224632 w 449263"/>
                <a:gd name="T5" fmla="*/ 2844799 h 2844799"/>
                <a:gd name="T6" fmla="*/ 0 w 449263"/>
                <a:gd name="T7" fmla="*/ 1422400 h 2844799"/>
                <a:gd name="T8" fmla="*/ 0 w 449263"/>
                <a:gd name="T9" fmla="*/ 0 h 2844799"/>
                <a:gd name="T10" fmla="*/ 0 w 449263"/>
                <a:gd name="T11" fmla="*/ 1422400 h 2844799"/>
                <a:gd name="T12" fmla="*/ 0 w 449263"/>
                <a:gd name="T13" fmla="*/ 2844799 h 2844799"/>
                <a:gd name="T14" fmla="*/ 0 w 449263"/>
                <a:gd name="T15" fmla="*/ 2844799 h 2844799"/>
                <a:gd name="T16" fmla="*/ 449263 w 449263"/>
                <a:gd name="T17" fmla="*/ 2844799 h 2844799"/>
                <a:gd name="T18" fmla="*/ 224632 w 449263"/>
                <a:gd name="T19" fmla="*/ 1422400 h 2844799"/>
                <a:gd name="T20" fmla="*/ 17694720 60000 65536"/>
                <a:gd name="T21" fmla="*/ 0 60000 65536"/>
                <a:gd name="T22" fmla="*/ 5898240 60000 65536"/>
                <a:gd name="T23" fmla="*/ 11796480 60000 65536"/>
                <a:gd name="T24" fmla="*/ 17694720 60000 65536"/>
                <a:gd name="T25" fmla="*/ 11796480 60000 65536"/>
                <a:gd name="T26" fmla="*/ 5898240 60000 65536"/>
                <a:gd name="T27" fmla="*/ 5898240 60000 65536"/>
                <a:gd name="T28" fmla="*/ 5898240 60000 65536"/>
                <a:gd name="T29" fmla="*/ 0 60000 65536"/>
                <a:gd name="T30" fmla="*/ 0 w 449263"/>
                <a:gd name="T31" fmla="*/ 1422400 h 2844799"/>
                <a:gd name="T32" fmla="*/ 224632 w 449263"/>
                <a:gd name="T33" fmla="*/ 2844799 h 284479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9263" h="2844799">
                  <a:moveTo>
                    <a:pt x="0" y="2844799"/>
                  </a:moveTo>
                  <a:lnTo>
                    <a:pt x="0" y="0"/>
                  </a:lnTo>
                  <a:lnTo>
                    <a:pt x="449263" y="2844799"/>
                  </a:lnTo>
                  <a:lnTo>
                    <a:pt x="0" y="2844799"/>
                  </a:lnTo>
                  <a:close/>
                </a:path>
              </a:pathLst>
            </a:custGeom>
            <a:solidFill>
              <a:srgbClr val="5FCBEF">
                <a:alpha val="70195"/>
              </a:srgb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pl-PL"/>
            </a:p>
          </p:txBody>
        </p:sp>
      </p:grpSp>
      <p:sp>
        <p:nvSpPr>
          <p:cNvPr id="1027" name="Title Placeholder 1"/>
          <p:cNvSpPr txBox="1"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8" name="Tex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15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  <a:cs typeface="+mn-cs"/>
              </a:defRPr>
            </a:lvl1pPr>
          </a:lstStyle>
          <a:p>
            <a:pPr>
              <a:defRPr/>
            </a:pPr>
            <a:fld id="{2D6880BE-CE2E-435F-900B-6A01148854C7}" type="datetime1">
              <a:rPr lang="pl-PL"/>
              <a:pPr>
                <a:defRPr/>
              </a:pPr>
              <a:t>15.09.2025</a:t>
            </a:fld>
            <a:endParaRPr/>
          </a:p>
        </p:txBody>
      </p:sp>
      <p:sp>
        <p:nvSpPr>
          <p:cNvPr id="16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5FCBEF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128650A9-DED3-44D5-A854-0C69FD057F5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390" r:id="rId2"/>
    <p:sldLayoutId id="2147484391" r:id="rId3"/>
    <p:sldLayoutId id="2147484392" r:id="rId4"/>
    <p:sldLayoutId id="2147484393" r:id="rId5"/>
    <p:sldLayoutId id="2147484394" r:id="rId6"/>
    <p:sldLayoutId id="2147484395" r:id="rId7"/>
    <p:sldLayoutId id="2147484396" r:id="rId8"/>
    <p:sldLayoutId id="2147484397" r:id="rId9"/>
    <p:sldLayoutId id="2147484398" r:id="rId10"/>
    <p:sldLayoutId id="2147484404" r:id="rId11"/>
    <p:sldLayoutId id="2147484399" r:id="rId12"/>
    <p:sldLayoutId id="2147484405" r:id="rId13"/>
    <p:sldLayoutId id="2147484400" r:id="rId14"/>
    <p:sldLayoutId id="2147484401" r:id="rId15"/>
    <p:sldLayoutId id="2147484402" r:id="rId16"/>
  </p:sldLayoutIdLst>
  <p:transition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pl-PL" sz="3600" kern="1200">
          <a:solidFill>
            <a:srgbClr val="5FCBEF"/>
          </a:solidFill>
          <a:latin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5FCBEF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5FCBEF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5FCBEF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5FCBEF"/>
          </a:solidFill>
          <a:latin typeface="Trebuchet MS" panose="020B0603020202020204" pitchFamily="34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5FCBEF"/>
          </a:solidFill>
          <a:latin typeface="Trebuchet MS" panose="020B0603020202020204" pitchFamily="34" charset="0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5FCBEF"/>
          </a:solidFill>
          <a:latin typeface="Trebuchet MS" panose="020B0603020202020204" pitchFamily="34" charset="0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5FCBEF"/>
          </a:solidFill>
          <a:latin typeface="Trebuchet MS" panose="020B0603020202020204" pitchFamily="34" charset="0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5FCBEF"/>
          </a:solidFill>
          <a:latin typeface="Trebuchet MS" panose="020B0603020202020204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5FCBEF"/>
        </a:buClr>
        <a:buSzPct val="80000"/>
        <a:buFont typeface="Wingdings 3" pitchFamily="18" charset="2"/>
        <a:buChar char=""/>
        <a:defRPr lang="pl-PL" kern="1200">
          <a:solidFill>
            <a:srgbClr val="404040"/>
          </a:solidFill>
          <a:latin typeface="Trebuchet MS"/>
        </a:defRPr>
      </a:lvl1pPr>
      <a:lvl2pPr marL="742950" lvl="1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5FCBEF"/>
        </a:buClr>
        <a:buSzPct val="80000"/>
        <a:buFont typeface="Wingdings 3" pitchFamily="18" charset="2"/>
        <a:buChar char=""/>
        <a:defRPr lang="pl-PL" sz="1600" kern="1200">
          <a:solidFill>
            <a:srgbClr val="404040"/>
          </a:solidFill>
          <a:latin typeface="Trebuchet MS"/>
        </a:defRPr>
      </a:lvl2pPr>
      <a:lvl3pPr marL="1143000" lvl="2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5FCBEF"/>
        </a:buClr>
        <a:buSzPct val="80000"/>
        <a:buFont typeface="Wingdings 3" pitchFamily="18" charset="2"/>
        <a:buChar char=""/>
        <a:defRPr lang="pl-PL" sz="1400" kern="1200">
          <a:solidFill>
            <a:srgbClr val="404040"/>
          </a:solidFill>
          <a:latin typeface="Trebuchet MS"/>
        </a:defRPr>
      </a:lvl3pPr>
      <a:lvl4pPr marL="1600200" lvl="3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5FCBEF"/>
        </a:buClr>
        <a:buSzPct val="80000"/>
        <a:buFont typeface="Wingdings 3" pitchFamily="18" charset="2"/>
        <a:buChar char=""/>
        <a:defRPr lang="pl-PL" sz="1200" kern="1200">
          <a:solidFill>
            <a:srgbClr val="404040"/>
          </a:solidFill>
          <a:latin typeface="Trebuchet MS"/>
        </a:defRPr>
      </a:lvl4pPr>
      <a:lvl5pPr marL="2057400" lvl="4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5FCBEF"/>
        </a:buClr>
        <a:buSzPct val="80000"/>
        <a:buFont typeface="Wingdings 3" pitchFamily="18" charset="2"/>
        <a:buChar char=""/>
        <a:defRPr lang="pl-PL" sz="1200" kern="1200">
          <a:solidFill>
            <a:srgbClr val="404040"/>
          </a:solidFill>
          <a:latin typeface="Trebuchet MS"/>
        </a:defRPr>
      </a:lvl5pPr>
      <a:lvl6pPr marL="25146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5FCBEF"/>
        </a:buClr>
        <a:buSzPct val="80000"/>
        <a:buFont typeface="Wingdings 3" panose="05040102010807070707" pitchFamily="18" charset="2"/>
        <a:buChar char=""/>
        <a:defRPr lang="pl-PL" sz="1200" kern="1200">
          <a:solidFill>
            <a:srgbClr val="404040"/>
          </a:solidFill>
          <a:latin typeface="Trebuchet MS"/>
        </a:defRPr>
      </a:lvl6pPr>
      <a:lvl7pPr marL="29718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5FCBEF"/>
        </a:buClr>
        <a:buSzPct val="80000"/>
        <a:buFont typeface="Wingdings 3" panose="05040102010807070707" pitchFamily="18" charset="2"/>
        <a:buChar char=""/>
        <a:defRPr lang="pl-PL" sz="1200" kern="1200">
          <a:solidFill>
            <a:srgbClr val="404040"/>
          </a:solidFill>
          <a:latin typeface="Trebuchet MS"/>
        </a:defRPr>
      </a:lvl7pPr>
      <a:lvl8pPr marL="3429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5FCBEF"/>
        </a:buClr>
        <a:buSzPct val="80000"/>
        <a:buFont typeface="Wingdings 3" panose="05040102010807070707" pitchFamily="18" charset="2"/>
        <a:buChar char=""/>
        <a:defRPr lang="pl-PL" sz="1200" kern="1200">
          <a:solidFill>
            <a:srgbClr val="404040"/>
          </a:solidFill>
          <a:latin typeface="Trebuchet MS"/>
        </a:defRPr>
      </a:lvl8pPr>
      <a:lvl9pPr marL="3886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5FCBEF"/>
        </a:buClr>
        <a:buSzPct val="80000"/>
        <a:buFont typeface="Wingdings 3" panose="05040102010807070707" pitchFamily="18" charset="2"/>
        <a:buChar char=""/>
        <a:defRPr lang="pl-PL" sz="1200" kern="1200">
          <a:solidFill>
            <a:srgbClr val="404040"/>
          </a:solidFill>
          <a:latin typeface="Trebuchet MS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pwpw.pl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 txBox="1">
            <a:spLocks noGrp="1"/>
          </p:cNvSpPr>
          <p:nvPr>
            <p:ph type="ctrTitle"/>
          </p:nvPr>
        </p:nvSpPr>
        <p:spPr>
          <a:xfrm>
            <a:off x="1487488" y="1628775"/>
            <a:ext cx="7767637" cy="1646238"/>
          </a:xfrm>
        </p:spPr>
        <p:txBody>
          <a:bodyPr anchorCtr="1"/>
          <a:lstStyle/>
          <a:p>
            <a:pPr algn="ctr" eaLnBrk="1" hangingPunct="1"/>
            <a:r>
              <a:rPr altLang="pl-PL" dirty="0" err="1" smtClean="0">
                <a:solidFill>
                  <a:srgbClr val="236292"/>
                </a:solidFill>
                <a:latin typeface="Trebuchet MS" pitchFamily="34" charset="0"/>
              </a:rPr>
              <a:t>Szkoła</a:t>
            </a:r>
            <a:r>
              <a:rPr altLang="pl-PL" dirty="0" smtClean="0">
                <a:solidFill>
                  <a:srgbClr val="236292"/>
                </a:solidFill>
                <a:latin typeface="Trebuchet MS" pitchFamily="34" charset="0"/>
              </a:rPr>
              <a:t> </a:t>
            </a:r>
            <a:r>
              <a:rPr altLang="pl-PL" dirty="0" err="1" smtClean="0">
                <a:solidFill>
                  <a:srgbClr val="236292"/>
                </a:solidFill>
                <a:latin typeface="Trebuchet MS" pitchFamily="34" charset="0"/>
              </a:rPr>
              <a:t>Podstawowa</a:t>
            </a:r>
            <a:r>
              <a:rPr altLang="pl-PL" dirty="0" smtClean="0">
                <a:solidFill>
                  <a:srgbClr val="236292"/>
                </a:solidFill>
                <a:latin typeface="Trebuchet MS" pitchFamily="34" charset="0"/>
              </a:rPr>
              <a:t> </a:t>
            </a:r>
            <a:br>
              <a:rPr altLang="pl-PL" dirty="0" smtClean="0">
                <a:solidFill>
                  <a:srgbClr val="236292"/>
                </a:solidFill>
                <a:latin typeface="Trebuchet MS" pitchFamily="34" charset="0"/>
              </a:rPr>
            </a:br>
            <a:r>
              <a:rPr altLang="pl-PL" dirty="0" smtClean="0">
                <a:solidFill>
                  <a:srgbClr val="236292"/>
                </a:solidFill>
                <a:latin typeface="Trebuchet MS" pitchFamily="34" charset="0"/>
              </a:rPr>
              <a:t>w </a:t>
            </a:r>
            <a:r>
              <a:rPr altLang="pl-PL" dirty="0" err="1" smtClean="0">
                <a:solidFill>
                  <a:srgbClr val="236292"/>
                </a:solidFill>
                <a:latin typeface="Trebuchet MS" pitchFamily="34" charset="0"/>
              </a:rPr>
              <a:t>Pietrowicach</a:t>
            </a:r>
            <a:r>
              <a:rPr altLang="pl-PL" dirty="0" smtClean="0">
                <a:solidFill>
                  <a:srgbClr val="236292"/>
                </a:solidFill>
                <a:latin typeface="Trebuchet MS" pitchFamily="34" charset="0"/>
              </a:rPr>
              <a:t> </a:t>
            </a:r>
            <a:r>
              <a:rPr altLang="pl-PL" dirty="0" err="1" smtClean="0">
                <a:solidFill>
                  <a:srgbClr val="236292"/>
                </a:solidFill>
                <a:latin typeface="Trebuchet MS" pitchFamily="34" charset="0"/>
              </a:rPr>
              <a:t>Wielkich</a:t>
            </a:r>
            <a:r>
              <a:rPr altLang="pl-PL" dirty="0" smtClean="0">
                <a:solidFill>
                  <a:srgbClr val="236292"/>
                </a:solidFill>
                <a:latin typeface="Trebuchet MS" pitchFamily="34" charset="0"/>
              </a:rPr>
              <a:t/>
            </a:r>
            <a:br>
              <a:rPr altLang="pl-PL" dirty="0" smtClean="0">
                <a:solidFill>
                  <a:srgbClr val="236292"/>
                </a:solidFill>
                <a:latin typeface="Trebuchet MS" pitchFamily="34" charset="0"/>
              </a:rPr>
            </a:br>
            <a:r>
              <a:rPr altLang="pl-PL" dirty="0" err="1" smtClean="0">
                <a:solidFill>
                  <a:srgbClr val="236292"/>
                </a:solidFill>
                <a:latin typeface="Trebuchet MS" pitchFamily="34" charset="0"/>
              </a:rPr>
              <a:t>rok</a:t>
            </a:r>
            <a:r>
              <a:rPr altLang="pl-PL" dirty="0" smtClean="0">
                <a:solidFill>
                  <a:srgbClr val="236292"/>
                </a:solidFill>
                <a:latin typeface="Trebuchet MS" pitchFamily="34" charset="0"/>
              </a:rPr>
              <a:t> </a:t>
            </a:r>
            <a:r>
              <a:rPr altLang="pl-PL" dirty="0" err="1" smtClean="0">
                <a:solidFill>
                  <a:srgbClr val="236292"/>
                </a:solidFill>
                <a:latin typeface="Trebuchet MS" pitchFamily="34" charset="0"/>
              </a:rPr>
              <a:t>szkolny</a:t>
            </a:r>
            <a:r>
              <a:rPr altLang="pl-PL" dirty="0" smtClean="0">
                <a:solidFill>
                  <a:srgbClr val="236292"/>
                </a:solidFill>
                <a:latin typeface="Trebuchet MS" pitchFamily="34" charset="0"/>
              </a:rPr>
              <a:t> 2025/2026</a:t>
            </a:r>
          </a:p>
        </p:txBody>
      </p:sp>
      <p:pic>
        <p:nvPicPr>
          <p:cNvPr id="5123" name="Obraz 2" descr="zsp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6988" y="3644900"/>
            <a:ext cx="5670550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rostokąt 1"/>
          <p:cNvSpPr>
            <a:spLocks noChangeArrowheads="1"/>
          </p:cNvSpPr>
          <p:nvPr/>
        </p:nvSpPr>
        <p:spPr bwMode="auto">
          <a:xfrm>
            <a:off x="1592263" y="428625"/>
            <a:ext cx="5321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142875" eaLnBrk="1" hangingPunct="1">
              <a:spcBef>
                <a:spcPts val="75"/>
              </a:spcBef>
              <a:spcAft>
                <a:spcPts val="75"/>
              </a:spcAft>
            </a:pPr>
            <a:r>
              <a:rPr lang="pl-PL" altLang="pl-PL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Zasady oceniania zachowania uczniów</a:t>
            </a:r>
            <a:endParaRPr lang="pl-PL" altLang="pl-PL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871538" y="2452688"/>
            <a:ext cx="10174287" cy="28622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Ocena zachowania powinna uwzględniać w szczególności: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kern="0" dirty="0">
              <a:solidFill>
                <a:srgbClr val="000000"/>
              </a:solidFill>
              <a:latin typeface="Trebuchet MS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wywiązywanie się ucznia z obowiązków określonych w statucie </a:t>
            </a:r>
            <a:r>
              <a:rPr lang="pl-PL" kern="0" dirty="0" smtClean="0">
                <a:solidFill>
                  <a:srgbClr val="000000"/>
                </a:solidFill>
                <a:latin typeface="Trebuchet MS"/>
                <a:cs typeface="+mn-cs"/>
              </a:rPr>
              <a:t>szkoły,</a:t>
            </a:r>
            <a:endParaRPr lang="pl-PL" kern="0" dirty="0">
              <a:solidFill>
                <a:srgbClr val="000000"/>
              </a:solidFill>
              <a:latin typeface="Trebuchet MS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postępowanie zgodne z dobrem społeczności </a:t>
            </a:r>
            <a:r>
              <a:rPr lang="pl-PL" kern="0" dirty="0" smtClean="0">
                <a:solidFill>
                  <a:srgbClr val="000000"/>
                </a:solidFill>
                <a:latin typeface="Trebuchet MS"/>
                <a:cs typeface="+mn-cs"/>
              </a:rPr>
              <a:t>szkolnej,</a:t>
            </a:r>
            <a:endParaRPr lang="pl-PL" kern="0" dirty="0">
              <a:solidFill>
                <a:srgbClr val="000000"/>
              </a:solidFill>
              <a:latin typeface="Trebuchet MS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dbałość o honor i tradycje </a:t>
            </a:r>
            <a:r>
              <a:rPr lang="pl-PL" kern="0" dirty="0" smtClean="0">
                <a:solidFill>
                  <a:srgbClr val="000000"/>
                </a:solidFill>
                <a:latin typeface="Trebuchet MS"/>
                <a:cs typeface="+mn-cs"/>
              </a:rPr>
              <a:t>szkoły,</a:t>
            </a:r>
            <a:endParaRPr lang="pl-PL" kern="0" dirty="0">
              <a:solidFill>
                <a:srgbClr val="000000"/>
              </a:solidFill>
              <a:latin typeface="Trebuchet MS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dbałość o piękno mowy </a:t>
            </a:r>
            <a:r>
              <a:rPr lang="pl-PL" kern="0" dirty="0" smtClean="0">
                <a:solidFill>
                  <a:srgbClr val="000000"/>
                </a:solidFill>
                <a:latin typeface="Trebuchet MS"/>
                <a:cs typeface="+mn-cs"/>
              </a:rPr>
              <a:t>ojczystej,</a:t>
            </a:r>
            <a:endParaRPr lang="pl-PL" kern="0" dirty="0">
              <a:solidFill>
                <a:srgbClr val="000000"/>
              </a:solidFill>
              <a:latin typeface="Trebuchet MS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dbałość o bezpieczeństwo i zdrowie własne oraz innych </a:t>
            </a:r>
            <a:r>
              <a:rPr lang="pl-PL" kern="0" dirty="0" smtClean="0">
                <a:solidFill>
                  <a:srgbClr val="000000"/>
                </a:solidFill>
                <a:latin typeface="Trebuchet MS"/>
                <a:cs typeface="+mn-cs"/>
              </a:rPr>
              <a:t>osób,</a:t>
            </a:r>
            <a:endParaRPr lang="pl-PL" kern="0" dirty="0">
              <a:solidFill>
                <a:srgbClr val="000000"/>
              </a:solidFill>
              <a:latin typeface="Trebuchet MS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godne i kulturalne zachowanie się w szkole i poza </a:t>
            </a:r>
            <a:r>
              <a:rPr lang="pl-PL" kern="0" dirty="0" smtClean="0">
                <a:solidFill>
                  <a:srgbClr val="000000"/>
                </a:solidFill>
                <a:latin typeface="Trebuchet MS"/>
                <a:cs typeface="+mn-cs"/>
              </a:rPr>
              <a:t>nią,</a:t>
            </a:r>
            <a:endParaRPr lang="pl-PL" kern="0" dirty="0">
              <a:solidFill>
                <a:srgbClr val="000000"/>
              </a:solidFill>
              <a:latin typeface="Trebuchet MS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okazywanie szacunku innym </a:t>
            </a:r>
            <a:r>
              <a:rPr lang="pl-PL" kern="0" dirty="0" smtClean="0">
                <a:solidFill>
                  <a:srgbClr val="000000"/>
                </a:solidFill>
                <a:latin typeface="Trebuchet MS"/>
                <a:cs typeface="+mn-cs"/>
              </a:rPr>
              <a:t>osobom.</a:t>
            </a:r>
            <a:endParaRPr lang="pl-PL" kern="0" dirty="0">
              <a:solidFill>
                <a:srgbClr val="000000"/>
              </a:solidFill>
              <a:latin typeface="Trebuchet MS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i="1" kern="0" dirty="0">
                <a:solidFill>
                  <a:srgbClr val="000000"/>
                </a:solidFill>
                <a:latin typeface="Trebuchet MS"/>
                <a:cs typeface="+mn-cs"/>
              </a:rPr>
              <a:t> </a:t>
            </a:r>
          </a:p>
        </p:txBody>
      </p:sp>
      <p:sp>
        <p:nvSpPr>
          <p:cNvPr id="14340" name="pole tekstowe 3"/>
          <p:cNvSpPr txBox="1">
            <a:spLocks noChangeArrowheads="1"/>
          </p:cNvSpPr>
          <p:nvPr/>
        </p:nvSpPr>
        <p:spPr bwMode="auto">
          <a:xfrm>
            <a:off x="871538" y="1033463"/>
            <a:ext cx="9534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i="1">
                <a:solidFill>
                  <a:srgbClr val="000000"/>
                </a:solidFill>
                <a:latin typeface="Trebuchet MS" pitchFamily="34" charset="0"/>
              </a:rPr>
              <a:t>Roczną (śródroczną) ocenę klasyfikacyjną zachowania ustala wychowawca po zasięgnięciu  opinii innych nauczycieli, uczniów danej klasy, pracowników administracyjno- obsługowych szkoły oraz ocenianego ucznia.</a:t>
            </a:r>
          </a:p>
          <a:p>
            <a:pPr eaLnBrk="1" hangingPunct="1"/>
            <a:endParaRPr lang="pl-PL" altLang="pl-PL" i="1">
              <a:solidFill>
                <a:srgbClr val="00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ole tekstowe 1"/>
          <p:cNvSpPr txBox="1">
            <a:spLocks noChangeArrowheads="1"/>
          </p:cNvSpPr>
          <p:nvPr/>
        </p:nvSpPr>
        <p:spPr bwMode="auto">
          <a:xfrm>
            <a:off x="812800" y="711200"/>
            <a:ext cx="8636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>
                <a:solidFill>
                  <a:srgbClr val="000000"/>
                </a:solidFill>
                <a:latin typeface="Trebuchet MS" pitchFamily="34" charset="0"/>
              </a:rPr>
              <a:t>Roczną i śródroczną ocenę klasyfikacyjną zachowania, począwszy od klasy czwartej szkoły podstawowej, ustala się według następującej skali:</a:t>
            </a:r>
          </a:p>
          <a:p>
            <a:pPr eaLnBrk="1" hangingPunct="1"/>
            <a:endParaRPr lang="pl-PL" altLang="pl-PL">
              <a:solidFill>
                <a:srgbClr val="000000"/>
              </a:solidFill>
              <a:latin typeface="Trebuchet MS" pitchFamily="34" charset="0"/>
            </a:endParaRPr>
          </a:p>
          <a:p>
            <a:pPr eaLnBrk="1" hangingPunct="1"/>
            <a:endParaRPr lang="pl-PL" altLang="pl-PL">
              <a:solidFill>
                <a:srgbClr val="000000"/>
              </a:solidFill>
              <a:latin typeface="Trebuchet MS" pitchFamily="34" charset="0"/>
            </a:endParaRPr>
          </a:p>
          <a:p>
            <a:pPr eaLnBrk="1" hangingPunct="1"/>
            <a:r>
              <a:rPr lang="pl-PL" altLang="pl-PL">
                <a:solidFill>
                  <a:srgbClr val="000000"/>
                </a:solidFill>
                <a:latin typeface="Trebuchet MS" pitchFamily="34" charset="0"/>
              </a:rPr>
              <a:t>       1)  wzorowe                  </a:t>
            </a:r>
          </a:p>
          <a:p>
            <a:pPr eaLnBrk="1" hangingPunct="1"/>
            <a:r>
              <a:rPr lang="pl-PL" altLang="pl-PL">
                <a:solidFill>
                  <a:srgbClr val="000000"/>
                </a:solidFill>
                <a:latin typeface="Trebuchet MS" pitchFamily="34" charset="0"/>
              </a:rPr>
              <a:t>       2) bardzo dobre            </a:t>
            </a:r>
          </a:p>
          <a:p>
            <a:pPr eaLnBrk="1" hangingPunct="1"/>
            <a:r>
              <a:rPr lang="pl-PL" altLang="pl-PL">
                <a:solidFill>
                  <a:srgbClr val="000000"/>
                </a:solidFill>
                <a:latin typeface="Trebuchet MS" pitchFamily="34" charset="0"/>
              </a:rPr>
              <a:t>       3) dobre                         </a:t>
            </a:r>
          </a:p>
          <a:p>
            <a:pPr eaLnBrk="1" hangingPunct="1"/>
            <a:r>
              <a:rPr lang="pl-PL" altLang="pl-PL">
                <a:solidFill>
                  <a:srgbClr val="000000"/>
                </a:solidFill>
                <a:latin typeface="Trebuchet MS" pitchFamily="34" charset="0"/>
              </a:rPr>
              <a:t>       4) poprawne                  </a:t>
            </a:r>
          </a:p>
          <a:p>
            <a:pPr eaLnBrk="1" hangingPunct="1"/>
            <a:r>
              <a:rPr lang="pl-PL" altLang="pl-PL">
                <a:solidFill>
                  <a:srgbClr val="000000"/>
                </a:solidFill>
                <a:latin typeface="Trebuchet MS" pitchFamily="34" charset="0"/>
              </a:rPr>
              <a:t>       5) nieodpowiednie         </a:t>
            </a:r>
          </a:p>
          <a:p>
            <a:pPr eaLnBrk="1" hangingPunct="1"/>
            <a:r>
              <a:rPr lang="pl-PL" altLang="pl-PL">
                <a:solidFill>
                  <a:srgbClr val="000000"/>
                </a:solidFill>
                <a:latin typeface="Trebuchet MS" pitchFamily="34" charset="0"/>
              </a:rPr>
              <a:t>       6) naganne                   </a:t>
            </a:r>
          </a:p>
          <a:p>
            <a:pPr eaLnBrk="1" hangingPunct="1"/>
            <a:endParaRPr lang="pl-PL" altLang="pl-PL">
              <a:solidFill>
                <a:srgbClr val="00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rostokąt 1"/>
          <p:cNvSpPr>
            <a:spLocks noChangeArrowheads="1"/>
          </p:cNvSpPr>
          <p:nvPr/>
        </p:nvSpPr>
        <p:spPr bwMode="auto">
          <a:xfrm>
            <a:off x="1363663" y="1154113"/>
            <a:ext cx="7127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altLang="pl-PL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TE1843958t00"/>
              </a:rPr>
              <a:t>Ocena z zachowania ucznia klas I-III SP jest oceną opisową</a:t>
            </a:r>
            <a:endParaRPr lang="pl-PL" altLang="pl-PL">
              <a:solidFill>
                <a:srgbClr val="000000"/>
              </a:solidFill>
              <a:latin typeface="Trebuchet MS" pitchFamily="34" charset="0"/>
              <a:ea typeface="Times New Roman" pitchFamily="18" charset="0"/>
              <a:cs typeface="TTE1843958t0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34975" y="2582863"/>
            <a:ext cx="7939088" cy="1477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>
                <a:solidFill>
                  <a:srgbClr val="000000"/>
                </a:solidFill>
                <a:latin typeface="Trebuchet MS"/>
                <a:cs typeface="+mn-cs"/>
              </a:rPr>
              <a:t>Wychowawca bierze pod uwagę następujące aspekty: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kern="0">
              <a:solidFill>
                <a:srgbClr val="000000"/>
              </a:solidFill>
              <a:latin typeface="Trebuchet MS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>
                <a:solidFill>
                  <a:srgbClr val="000000"/>
                </a:solidFill>
                <a:latin typeface="Trebuchet MS"/>
                <a:cs typeface="+mn-cs"/>
              </a:rPr>
              <a:t>kulturę osobistą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>
                <a:solidFill>
                  <a:srgbClr val="000000"/>
                </a:solidFill>
                <a:latin typeface="Trebuchet MS"/>
                <a:cs typeface="+mn-cs"/>
              </a:rPr>
              <a:t>stosunek do obowiązków szkolnych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>
                <a:solidFill>
                  <a:srgbClr val="000000"/>
                </a:solidFill>
                <a:latin typeface="Trebuchet MS"/>
                <a:cs typeface="+mn-cs"/>
              </a:rPr>
              <a:t>relacje z rówieśnikami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rostokąt 1"/>
          <p:cNvSpPr>
            <a:spLocks noChangeArrowheads="1"/>
          </p:cNvSpPr>
          <p:nvPr/>
        </p:nvSpPr>
        <p:spPr bwMode="auto">
          <a:xfrm>
            <a:off x="696913" y="666750"/>
            <a:ext cx="920115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marL="228600" algn="ctr" eaLnBrk="1" hangingPunct="1"/>
            <a:r>
              <a:rPr lang="pl-PL" altLang="pl-PL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Warunki i tryb uzyskania oceny wyższej niż przewidywana </a:t>
            </a:r>
            <a:r>
              <a:rPr lang="pl-PL" altLang="pl-PL" b="1" u="sng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rocznej</a:t>
            </a:r>
            <a:r>
              <a:rPr lang="pl-PL" altLang="pl-PL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oceny klasyfikacyjnej zachowania</a:t>
            </a:r>
            <a:endParaRPr lang="pl-PL" altLang="pl-PL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algn="ctr" eaLnBrk="1" hangingPunct="1"/>
            <a:r>
              <a:rPr lang="pl-PL" altLang="pl-PL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 </a:t>
            </a:r>
            <a:endParaRPr lang="pl-PL" altLang="pl-PL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pole tekstowe 2"/>
          <p:cNvSpPr txBox="1">
            <a:spLocks noChangeArrowheads="1"/>
          </p:cNvSpPr>
          <p:nvPr/>
        </p:nvSpPr>
        <p:spPr bwMode="auto">
          <a:xfrm>
            <a:off x="827088" y="1944688"/>
            <a:ext cx="97821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 dirty="0">
              <a:solidFill>
                <a:srgbClr val="000000"/>
              </a:solidFill>
              <a:latin typeface="Trebuchet MS" pitchFamily="34" charset="0"/>
            </a:endParaRPr>
          </a:p>
          <a:p>
            <a:pPr eaLnBrk="1" hangingPunct="1"/>
            <a:endParaRPr lang="pl-PL" altLang="pl-PL" dirty="0">
              <a:solidFill>
                <a:srgbClr val="000000"/>
              </a:solidFill>
              <a:latin typeface="Trebuchet MS" pitchFamily="34" charset="0"/>
            </a:endParaRPr>
          </a:p>
          <a:p>
            <a:pPr eaLnBrk="1" hangingPunct="1"/>
            <a:endParaRPr lang="pl-PL" altLang="pl-PL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91344" y="2442253"/>
            <a:ext cx="1200065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1. Uczeń może ubiegać się o podwyższenie przewidywanej oceny zachowania: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1) w przypadku, gdy po ustaleniu przez wychowawcę oceny przewidywanej przekazano nieznane Szkole wcześniej informacje o pozytywnych zachowaniach ucznia (np. pracy społecznej czy wolontariacie na rzecz klasy, szkoły, środowiska itp.); 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2) gdy w okresie od podania informacji o przewidywanej ocenie zachowania </a:t>
            </a:r>
            <a:r>
              <a:rPr kumimoji="0" lang="pl-PL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do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ostatecznego ustalenia rocznej oceny klasyfikacyjnej wykazuje się szczególną aktywnością w zaproponowanych przez wychowawcę przedsięwzięciach podejmowanych dla podwyższenia oceny (takich jak np. aktywne działania w ramach koleżeńskiej pomocy w nauce, aktywne włączenie się w przygotowanie uroczystości szkolnej lub klasowej, działania na rzecz innych w ramach wolontariatu, przygotowanie na zadany temat prelekcji na zajęcia z wychowawcą w swojej klasie itp.).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202147" y="261372"/>
            <a:ext cx="1200065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2. Warunki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ubiegania się o ocenę wyższą niż przewidywana: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1) uczeń w ciągu roku szkolnego nie otrzymał pisemnego upomnienia lub nagany Dyrektora Szkoły lub wychowawcy,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2) uczeń uzyskał pozytywną opinię samorządu klasowego i zespołu uczących. 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3. Tryb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uzyskania oceny wyższej niż przewidywana: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1) uczeń zwraca się do wychowawcy o możliwość podniesienia oceny przewidywanej zachowania, ta prośba zostaje odnotowana przez wychowawcę w dzienniku w części </a:t>
            </a:r>
            <a:r>
              <a:rPr kumimoji="0" lang="pl-PL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UWAGI,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2) wychowawca klasy: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a) może uwzględnić nieznane wcześniej Szkole informacje dotyczące pozytywnych zachowań ucznia;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b) może – po ponownym przeanalizowaniu zachowania - zaproponować uczniowi zaangażowanie się w określone aktywności, które wpłyną na podniesienie oceny.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4. Postanowienia końcowe: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a) ustalenie oceny wyższej niż przewidywana dokonywane na podstawie pkt. 3. 2) b). może nastąpić jedynie w przypadku, gdy uczeń podjął i zrealizował z sukcesem aktywności zaproponowane przez wychowawcę klasy.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/>
          <p:cNvSpPr txBox="1">
            <a:spLocks noGrp="1"/>
          </p:cNvSpPr>
          <p:nvPr>
            <p:ph type="ctrTitle"/>
          </p:nvPr>
        </p:nvSpPr>
        <p:spPr>
          <a:xfrm>
            <a:off x="982663" y="1557338"/>
            <a:ext cx="10123487" cy="1646237"/>
          </a:xfrm>
        </p:spPr>
        <p:txBody>
          <a:bodyPr/>
          <a:lstStyle/>
          <a:p>
            <a:pPr algn="l" eaLnBrk="1" hangingPunct="1">
              <a:defRPr/>
            </a:pPr>
            <a:r>
              <a:rPr altLang="pl-PL" b="1" dirty="0" smtClean="0">
                <a:latin typeface="Trebuchet MS" pitchFamily="34" charset="0"/>
              </a:rPr>
              <a:t> </a:t>
            </a:r>
            <a:r>
              <a:rPr altLang="pl-PL" b="1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EGZAMIN ÓSMOKLASISTY</a:t>
            </a:r>
            <a:r>
              <a:rPr altLang="pl-PL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/>
            </a:r>
            <a:br>
              <a:rPr altLang="pl-PL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</a:br>
            <a:r>
              <a:rPr altLang="pl-PL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/>
            </a:r>
            <a:br>
              <a:rPr altLang="pl-PL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</a:br>
            <a:endParaRPr altLang="pl-PL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8435" name="Obraz 3" descr="IMG_002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5" y="1844675"/>
            <a:ext cx="50863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pole tekstowe 1"/>
          <p:cNvSpPr txBox="1">
            <a:spLocks noChangeArrowheads="1"/>
          </p:cNvSpPr>
          <p:nvPr/>
        </p:nvSpPr>
        <p:spPr bwMode="auto">
          <a:xfrm>
            <a:off x="5999163" y="2379662"/>
            <a:ext cx="5715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altLang="pl-PL" dirty="0" smtClean="0"/>
              <a:t>Egzamin ósmoklasisty w 2026 r. jest przeprowadzany na podstawie wymagań określonych w podstawie programowej kształcenia ogólnego ( z  28 czerwca 2024 r.) dla szkoły podstawowej, stanowiącej załącznik do rozporządzenia.</a:t>
            </a:r>
            <a:r>
              <a:rPr lang="pl-PL" dirty="0" smtClean="0"/>
              <a:t> Egzamin ósmoklasisty sprawdza, w jakim stopniu zdający spełnia wymagania w zakresie trzech przedmiotów, tj. języka polskiego, matematyki i wybranego języka obcego nowożytnego.</a:t>
            </a:r>
            <a:endParaRPr lang="pl-PL" alt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zawartości 2"/>
          <p:cNvSpPr txBox="1">
            <a:spLocks noGrp="1"/>
          </p:cNvSpPr>
          <p:nvPr>
            <p:ph idx="1"/>
          </p:nvPr>
        </p:nvSpPr>
        <p:spPr>
          <a:xfrm>
            <a:off x="839788" y="1560513"/>
            <a:ext cx="8640588" cy="4604791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altLang="pl-PL" dirty="0" err="1" smtClean="0">
                <a:latin typeface="Trebuchet MS" pitchFamily="34" charset="0"/>
              </a:rPr>
              <a:t>Egzamin</a:t>
            </a:r>
            <a:r>
              <a:rPr altLang="pl-PL" dirty="0" smtClean="0">
                <a:latin typeface="Trebuchet MS" pitchFamily="34" charset="0"/>
              </a:rPr>
              <a:t> </a:t>
            </a:r>
            <a:r>
              <a:rPr altLang="pl-PL" dirty="0" err="1" smtClean="0">
                <a:latin typeface="Trebuchet MS" pitchFamily="34" charset="0"/>
              </a:rPr>
              <a:t>ósmoklasisty</a:t>
            </a:r>
            <a:r>
              <a:rPr altLang="pl-PL" dirty="0" smtClean="0">
                <a:latin typeface="Trebuchet MS" pitchFamily="34" charset="0"/>
              </a:rPr>
              <a:t> jest </a:t>
            </a:r>
            <a:r>
              <a:rPr altLang="pl-PL" dirty="0" err="1" smtClean="0">
                <a:latin typeface="Trebuchet MS" pitchFamily="34" charset="0"/>
              </a:rPr>
              <a:t>przeprowadzany</a:t>
            </a:r>
            <a:r>
              <a:rPr altLang="pl-PL" dirty="0" smtClean="0">
                <a:latin typeface="Trebuchet MS" pitchFamily="34" charset="0"/>
              </a:rPr>
              <a:t> w </a:t>
            </a:r>
            <a:r>
              <a:rPr altLang="pl-PL" dirty="0" err="1" smtClean="0">
                <a:latin typeface="Trebuchet MS" pitchFamily="34" charset="0"/>
              </a:rPr>
              <a:t>formie</a:t>
            </a:r>
            <a:r>
              <a:rPr altLang="pl-PL" dirty="0" smtClean="0">
                <a:latin typeface="Trebuchet MS" pitchFamily="34" charset="0"/>
              </a:rPr>
              <a:t> </a:t>
            </a:r>
            <a:r>
              <a:rPr altLang="pl-PL" dirty="0" err="1" smtClean="0">
                <a:latin typeface="Trebuchet MS" pitchFamily="34" charset="0"/>
              </a:rPr>
              <a:t>pisemnej</a:t>
            </a:r>
            <a:r>
              <a:rPr altLang="pl-PL" dirty="0" smtClean="0">
                <a:latin typeface="Trebuchet MS" pitchFamily="34" charset="0"/>
              </a:rPr>
              <a:t>. </a:t>
            </a:r>
          </a:p>
          <a:p>
            <a:pPr>
              <a:buFont typeface="Wingdings 3" pitchFamily="18" charset="2"/>
              <a:buNone/>
            </a:pPr>
            <a:r>
              <a:rPr altLang="pl-PL" dirty="0" smtClean="0">
                <a:latin typeface="Trebuchet MS" pitchFamily="34" charset="0"/>
              </a:rPr>
              <a:t> </a:t>
            </a:r>
            <a:r>
              <a:rPr altLang="pl-PL" b="1" dirty="0" smtClean="0">
                <a:latin typeface="Trebuchet MS" pitchFamily="34" charset="0"/>
              </a:rPr>
              <a:t> </a:t>
            </a:r>
            <a:r>
              <a:rPr altLang="pl-PL" dirty="0" smtClean="0">
                <a:latin typeface="Trebuchet MS" pitchFamily="34" charset="0"/>
              </a:rPr>
              <a:t> </a:t>
            </a:r>
            <a:r>
              <a:rPr lang="pl-PL" dirty="0" smtClean="0"/>
              <a:t>2. Zgodnie z komunikatem o harmonogramie egzamin ósmoklasisty jest przeprowadzany: </a:t>
            </a:r>
          </a:p>
          <a:p>
            <a:r>
              <a:rPr lang="pl-PL" dirty="0" smtClean="0"/>
              <a:t>1) w terminie głównym: a) w maju,</a:t>
            </a:r>
          </a:p>
          <a:p>
            <a:r>
              <a:rPr lang="pl-PL" dirty="0" smtClean="0"/>
              <a:t> 2) w terminie dodatkowym: a) w czerwcu.</a:t>
            </a:r>
          </a:p>
          <a:p>
            <a:r>
              <a:rPr lang="pl-PL" dirty="0" smtClean="0"/>
              <a:t>3. Do egzaminu ósmoklasisty </a:t>
            </a:r>
            <a:r>
              <a:rPr lang="pl-PL" b="1" dirty="0" smtClean="0"/>
              <a:t>w terminie dodatkowym </a:t>
            </a:r>
            <a:r>
              <a:rPr lang="pl-PL" dirty="0" smtClean="0"/>
              <a:t>przystępuje uczeń, który: 1) z przyczyn losowych lub zdrowotnych nie przystąpił do egzaminu ósmoklasisty z danego przedmiotu lub przedmiotów w terminie głównym ALBO 2) przerwał lub któremu przerwano i unieważniono egzamin ósmoklasisty z danego przedmiotu lub przedmiotów w terminie głównym (również z przyczyn losowych lub zdrowotnych). Do egzaminu ósmoklasisty w terminie dodatkowym przystępuje również uczeń, któremu dyrektor OKE lub dyrektor CKE unieważnił egzamin z danego przedmiotu lub przedmiotów. Do egzaminu ósmoklasisty w terminie dodatkowym zdający przystępuje w szkole, której jest uczniem lub słuchaczem. </a:t>
            </a:r>
            <a:endParaRPr altLang="pl-PL" dirty="0" smtClean="0">
              <a:latin typeface="Trebuchet MS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200150" y="549275"/>
            <a:ext cx="75596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5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Egzamin ósmoklasisty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10531475" cy="1320800"/>
          </a:xfrm>
        </p:spPr>
        <p:txBody>
          <a:bodyPr/>
          <a:lstStyle/>
          <a:p>
            <a:pPr>
              <a:defRPr/>
            </a:pPr>
            <a:r>
              <a:rPr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Jaki język obcy na egzaminie ósmoklasisty?</a:t>
            </a:r>
            <a:endParaRPr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483" name="Symbol zastępczy zawartości 2"/>
          <p:cNvSpPr txBox="1">
            <a:spLocks noGrp="1"/>
          </p:cNvSpPr>
          <p:nvPr>
            <p:ph idx="1"/>
          </p:nvPr>
        </p:nvSpPr>
        <p:spPr>
          <a:xfrm>
            <a:off x="0" y="1484313"/>
            <a:ext cx="11179175" cy="3881437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altLang="pl-PL" smtClean="0">
                <a:latin typeface="Trebuchet MS" pitchFamily="34" charset="0"/>
              </a:rPr>
              <a:t>	</a:t>
            </a:r>
            <a:r>
              <a:rPr altLang="pl-PL" sz="2400" smtClean="0">
                <a:latin typeface="Trebuchet MS" pitchFamily="34" charset="0"/>
              </a:rPr>
              <a:t>Uczeń może wybrać tylko ten język obcy, którego uczy się w szkole w ramach </a:t>
            </a:r>
            <a:r>
              <a:rPr altLang="pl-PL" sz="2400" b="1" smtClean="0">
                <a:latin typeface="Trebuchet MS" pitchFamily="34" charset="0"/>
              </a:rPr>
              <a:t>obowiązkowych zajęć edukacyjnych </a:t>
            </a:r>
            <a:r>
              <a:rPr altLang="pl-PL" sz="2400" smtClean="0">
                <a:latin typeface="Trebuchet MS" pitchFamily="34" charset="0"/>
              </a:rPr>
              <a:t>– niezależnie od tego, czy jest to drugi, czy pierwszy język obcy nauczany w danej szkole.</a:t>
            </a:r>
          </a:p>
          <a:p>
            <a:pPr>
              <a:buFont typeface="Wingdings 3" pitchFamily="18" charset="2"/>
              <a:buNone/>
            </a:pPr>
            <a:endParaRPr altLang="pl-PL" sz="2400" smtClean="0">
              <a:latin typeface="Trebuchet MS" pitchFamily="34" charset="0"/>
            </a:endParaRPr>
          </a:p>
          <a:p>
            <a:pPr>
              <a:buFont typeface="Wingdings 3" pitchFamily="18" charset="2"/>
              <a:buNone/>
            </a:pPr>
            <a:r>
              <a:rPr altLang="pl-PL" sz="2400" smtClean="0">
                <a:latin typeface="Trebuchet MS" pitchFamily="34" charset="0"/>
              </a:rPr>
              <a:t>	Jednak należy pamiętać, że egzamin ósmoklasisty sprawdza, w jakim stopniu uczeń ósmej klasy szkoły podstawowej spełnia wymagania określone w podstawie programowej kształcenia ogólnego dla pierwszych dwóch etapów edukacyjnych w wersji II.1 </a:t>
            </a:r>
            <a:r>
              <a:rPr altLang="pl-PL" sz="2800" smtClean="0">
                <a:latin typeface="Trebuchet MS" pitchFamily="34" charset="0"/>
              </a:rPr>
              <a:t>(klasy 1–8). </a:t>
            </a:r>
          </a:p>
          <a:p>
            <a:pPr>
              <a:buFont typeface="Wingdings 3" pitchFamily="18" charset="2"/>
              <a:buNone/>
            </a:pPr>
            <a:endParaRPr altLang="pl-PL" sz="2800" smtClean="0">
              <a:latin typeface="Trebuchet MS" pitchFamily="34" charset="0"/>
            </a:endParaRPr>
          </a:p>
        </p:txBody>
      </p:sp>
      <p:sp>
        <p:nvSpPr>
          <p:cNvPr id="20484" name="Prostokąt 5"/>
          <p:cNvSpPr>
            <a:spLocks noChangeArrowheads="1"/>
          </p:cNvSpPr>
          <p:nvPr/>
        </p:nvSpPr>
        <p:spPr bwMode="auto">
          <a:xfrm>
            <a:off x="407988" y="5013325"/>
            <a:ext cx="10872787" cy="12001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2000">
                <a:solidFill>
                  <a:srgbClr val="000000"/>
                </a:solidFill>
                <a:latin typeface="Trebuchet MS" pitchFamily="34" charset="0"/>
              </a:rPr>
              <a:t>W naszej szkole pierwszym językiem obcym nauczanym od klasy I-VIII jest j. angielski.</a:t>
            </a:r>
          </a:p>
          <a:p>
            <a:pPr eaLnBrk="1" hangingPunct="1"/>
            <a:r>
              <a:rPr lang="pl-PL" altLang="pl-PL" sz="2000">
                <a:solidFill>
                  <a:srgbClr val="000000"/>
                </a:solidFill>
                <a:latin typeface="Trebuchet MS" pitchFamily="34" charset="0"/>
              </a:rPr>
              <a:t>Drugim językiem obcym nauczanym od klasy VII-VII jest język niemiecki.</a:t>
            </a:r>
          </a:p>
          <a:p>
            <a:pPr eaLnBrk="1" hangingPunct="1"/>
            <a:endParaRPr lang="pl-PL" altLang="pl-PL" sz="1600">
              <a:solidFill>
                <a:srgbClr val="000000"/>
              </a:solidFill>
              <a:latin typeface="Trebuchet MS" pitchFamily="34" charset="0"/>
            </a:endParaRPr>
          </a:p>
          <a:p>
            <a:pPr eaLnBrk="1" hangingPunct="1"/>
            <a:endParaRPr lang="pl-PL" altLang="pl-PL" sz="1600">
              <a:solidFill>
                <a:srgbClr val="00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rostokąt 3"/>
          <p:cNvSpPr>
            <a:spLocks noChangeArrowheads="1"/>
          </p:cNvSpPr>
          <p:nvPr/>
        </p:nvSpPr>
        <p:spPr bwMode="auto">
          <a:xfrm>
            <a:off x="479376" y="1340768"/>
            <a:ext cx="10872787" cy="6555641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pl-PL" sz="2800" dirty="0" smtClean="0"/>
              <a:t>Rodzice ucznia lub słuchacz składają dyrektorowi szkoły, nie później niż do </a:t>
            </a:r>
            <a:r>
              <a:rPr lang="pl-PL" sz="2800" b="1" dirty="0" smtClean="0"/>
              <a:t>30 września 2025 r</a:t>
            </a:r>
            <a:r>
              <a:rPr lang="pl-PL" sz="2800" dirty="0" smtClean="0"/>
              <a:t>., pisemną deklarację:</a:t>
            </a:r>
          </a:p>
          <a:p>
            <a:pPr eaLnBrk="1" hangingPunct="1"/>
            <a:r>
              <a:rPr lang="pl-PL" sz="2800" dirty="0" smtClean="0"/>
              <a:t> 1) wskazującą język obcy nowożytny, z którego uczeń lub słuchacz przystąpi do egzaminu ósmoklasisty.</a:t>
            </a:r>
          </a:p>
          <a:p>
            <a:pPr eaLnBrk="1" hangingPunct="1"/>
            <a:endParaRPr lang="pl-PL" sz="2800" dirty="0"/>
          </a:p>
          <a:p>
            <a:pPr eaLnBrk="1" hangingPunct="1"/>
            <a:r>
              <a:rPr lang="pl-PL" sz="2800" dirty="0" smtClean="0"/>
              <a:t>Rodzice ucznia lub słuchacza składają dyrektorowi szkoły, nie później niż do </a:t>
            </a:r>
            <a:r>
              <a:rPr lang="pl-PL" sz="2800" b="1" dirty="0" smtClean="0"/>
              <a:t>11 lutego 2025r</a:t>
            </a:r>
            <a:r>
              <a:rPr lang="pl-PL" sz="2800" dirty="0" smtClean="0"/>
              <a:t>.,pisemną informację o zmianie języka obcego nowożytnego wskazanego w deklaracji na inny język obcy, którego uczeń lub słuchacz uczy się w ramach obowiązkowych zajęć edukacyjnych.</a:t>
            </a:r>
          </a:p>
          <a:p>
            <a:pPr eaLnBrk="1" hangingPunct="1"/>
            <a:endParaRPr lang="pl-PL" sz="2800" dirty="0" smtClean="0"/>
          </a:p>
          <a:p>
            <a:pPr eaLnBrk="1" hangingPunct="1"/>
            <a:endParaRPr lang="pl-PL" sz="2800" dirty="0" smtClean="0"/>
          </a:p>
          <a:p>
            <a:pPr eaLnBrk="1" hangingPunct="1"/>
            <a:endParaRPr lang="pl-PL" sz="2800" dirty="0" smtClean="0"/>
          </a:p>
          <a:p>
            <a:pPr eaLnBrk="1" hangingPunct="1"/>
            <a:endParaRPr lang="pl-PL" sz="2800" dirty="0" smtClean="0"/>
          </a:p>
          <a:p>
            <a:pPr eaLnBrk="1" hangingPunct="1"/>
            <a:endParaRPr lang="pl-PL" altLang="pl-PL" sz="28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11179175" cy="1320800"/>
          </a:xfrm>
        </p:spPr>
        <p:txBody>
          <a:bodyPr/>
          <a:lstStyle/>
          <a:p>
            <a:pPr>
              <a:defRPr/>
            </a:pPr>
            <a:r>
              <a:rPr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Jaki język obcy na egzaminie ósmoklasisty?</a:t>
            </a:r>
            <a:endParaRPr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Egzamin ósmoklasisty</a:t>
            </a:r>
            <a:endParaRPr dirty="0" smtClean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2531" name="Symbol zastępczy zawartości 2"/>
          <p:cNvSpPr txBox="1">
            <a:spLocks noGrp="1"/>
          </p:cNvSpPr>
          <p:nvPr>
            <p:ph idx="1"/>
          </p:nvPr>
        </p:nvSpPr>
        <p:spPr>
          <a:xfrm>
            <a:off x="677863" y="2160588"/>
            <a:ext cx="10313987" cy="3881437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altLang="pl-PL" dirty="0" smtClean="0">
                <a:latin typeface="Trebuchet MS" pitchFamily="34" charset="0"/>
              </a:rPr>
              <a:t>	</a:t>
            </a:r>
            <a:r>
              <a:rPr altLang="pl-PL" sz="2400" dirty="0" err="1" smtClean="0">
                <a:latin typeface="Trebuchet MS" pitchFamily="34" charset="0"/>
              </a:rPr>
              <a:t>Egzamin</a:t>
            </a:r>
            <a:r>
              <a:rPr altLang="pl-PL" sz="2400" dirty="0" smtClean="0">
                <a:latin typeface="Trebuchet MS" pitchFamily="34" charset="0"/>
              </a:rPr>
              <a:t> </a:t>
            </a:r>
            <a:r>
              <a:rPr altLang="pl-PL" sz="2400" dirty="0" err="1" smtClean="0">
                <a:latin typeface="Trebuchet MS" pitchFamily="34" charset="0"/>
              </a:rPr>
              <a:t>ósmoklasisty</a:t>
            </a:r>
            <a:r>
              <a:rPr altLang="pl-PL" sz="2400" dirty="0" smtClean="0">
                <a:latin typeface="Trebuchet MS" pitchFamily="34" charset="0"/>
              </a:rPr>
              <a:t> jest </a:t>
            </a:r>
            <a:r>
              <a:rPr altLang="pl-PL" sz="2400" dirty="0" err="1" smtClean="0">
                <a:latin typeface="Trebuchet MS" pitchFamily="34" charset="0"/>
              </a:rPr>
              <a:t>egzaminem</a:t>
            </a:r>
            <a:r>
              <a:rPr altLang="pl-PL" sz="2400" dirty="0" smtClean="0">
                <a:latin typeface="Trebuchet MS" pitchFamily="34" charset="0"/>
              </a:rPr>
              <a:t> </a:t>
            </a:r>
            <a:r>
              <a:rPr altLang="pl-PL" sz="2400" dirty="0" err="1" smtClean="0">
                <a:latin typeface="Trebuchet MS" pitchFamily="34" charset="0"/>
              </a:rPr>
              <a:t>obowiązkowym</a:t>
            </a:r>
            <a:r>
              <a:rPr altLang="pl-PL" sz="2400" dirty="0" smtClean="0">
                <a:latin typeface="Trebuchet MS" pitchFamily="34" charset="0"/>
              </a:rPr>
              <a:t>, co </a:t>
            </a:r>
            <a:r>
              <a:rPr altLang="pl-PL" sz="2400" dirty="0" err="1" smtClean="0">
                <a:latin typeface="Trebuchet MS" pitchFamily="34" charset="0"/>
              </a:rPr>
              <a:t>oznacza</a:t>
            </a:r>
            <a:r>
              <a:rPr altLang="pl-PL" sz="2400" dirty="0" smtClean="0">
                <a:latin typeface="Trebuchet MS" pitchFamily="34" charset="0"/>
              </a:rPr>
              <a:t>, </a:t>
            </a:r>
            <a:r>
              <a:rPr altLang="pl-PL" sz="2400" dirty="0" err="1" smtClean="0">
                <a:latin typeface="Trebuchet MS" pitchFamily="34" charset="0"/>
              </a:rPr>
              <a:t>że</a:t>
            </a:r>
            <a:r>
              <a:rPr altLang="pl-PL" sz="2400" dirty="0" smtClean="0">
                <a:latin typeface="Trebuchet MS" pitchFamily="34" charset="0"/>
              </a:rPr>
              <a:t> </a:t>
            </a:r>
            <a:r>
              <a:rPr altLang="pl-PL" sz="2400" dirty="0" err="1" smtClean="0">
                <a:latin typeface="Trebuchet MS" pitchFamily="34" charset="0"/>
              </a:rPr>
              <a:t>każdy</a:t>
            </a:r>
            <a:r>
              <a:rPr altLang="pl-PL" sz="2400" dirty="0" smtClean="0">
                <a:latin typeface="Trebuchet MS" pitchFamily="34" charset="0"/>
              </a:rPr>
              <a:t> </a:t>
            </a:r>
            <a:r>
              <a:rPr altLang="pl-PL" sz="2400" dirty="0" err="1" smtClean="0">
                <a:latin typeface="Trebuchet MS" pitchFamily="34" charset="0"/>
              </a:rPr>
              <a:t>uczeń</a:t>
            </a:r>
            <a:r>
              <a:rPr altLang="pl-PL" sz="2400" dirty="0" smtClean="0">
                <a:latin typeface="Trebuchet MS" pitchFamily="34" charset="0"/>
              </a:rPr>
              <a:t> </a:t>
            </a:r>
            <a:r>
              <a:rPr altLang="pl-PL" sz="2400" dirty="0" err="1" smtClean="0">
                <a:latin typeface="Trebuchet MS" pitchFamily="34" charset="0"/>
              </a:rPr>
              <a:t>musi</a:t>
            </a:r>
            <a:r>
              <a:rPr altLang="pl-PL" sz="2400" dirty="0" smtClean="0">
                <a:latin typeface="Trebuchet MS" pitchFamily="34" charset="0"/>
              </a:rPr>
              <a:t> do </a:t>
            </a:r>
            <a:r>
              <a:rPr altLang="pl-PL" sz="2400" dirty="0" err="1" smtClean="0">
                <a:latin typeface="Trebuchet MS" pitchFamily="34" charset="0"/>
              </a:rPr>
              <a:t>niego</a:t>
            </a:r>
            <a:r>
              <a:rPr altLang="pl-PL" sz="2400" dirty="0" smtClean="0">
                <a:latin typeface="Trebuchet MS" pitchFamily="34" charset="0"/>
              </a:rPr>
              <a:t> </a:t>
            </a:r>
            <a:r>
              <a:rPr altLang="pl-PL" sz="2400" dirty="0" err="1" smtClean="0">
                <a:latin typeface="Trebuchet MS" pitchFamily="34" charset="0"/>
              </a:rPr>
              <a:t>przystąpić</a:t>
            </a:r>
            <a:r>
              <a:rPr altLang="pl-PL" sz="2400" dirty="0" smtClean="0">
                <a:latin typeface="Trebuchet MS" pitchFamily="34" charset="0"/>
              </a:rPr>
              <a:t>, </a:t>
            </a:r>
            <a:r>
              <a:rPr altLang="pl-PL" sz="2400" dirty="0" err="1" smtClean="0">
                <a:latin typeface="Trebuchet MS" pitchFamily="34" charset="0"/>
              </a:rPr>
              <a:t>aby</a:t>
            </a:r>
            <a:r>
              <a:rPr altLang="pl-PL" sz="2400" dirty="0" smtClean="0">
                <a:latin typeface="Trebuchet MS" pitchFamily="34" charset="0"/>
              </a:rPr>
              <a:t> </a:t>
            </a:r>
            <a:r>
              <a:rPr altLang="pl-PL" sz="2400" dirty="0" err="1" smtClean="0">
                <a:latin typeface="Trebuchet MS" pitchFamily="34" charset="0"/>
              </a:rPr>
              <a:t>ukończyć</a:t>
            </a:r>
            <a:r>
              <a:rPr altLang="pl-PL" sz="2400" dirty="0" smtClean="0">
                <a:latin typeface="Trebuchet MS" pitchFamily="34" charset="0"/>
              </a:rPr>
              <a:t> </a:t>
            </a:r>
            <a:r>
              <a:rPr altLang="pl-PL" sz="2400" dirty="0" err="1" smtClean="0">
                <a:latin typeface="Trebuchet MS" pitchFamily="34" charset="0"/>
              </a:rPr>
              <a:t>szkołę</a:t>
            </a:r>
            <a:r>
              <a:rPr altLang="pl-PL" sz="2400" dirty="0" smtClean="0">
                <a:latin typeface="Trebuchet MS" pitchFamily="34" charset="0"/>
              </a:rPr>
              <a:t>. </a:t>
            </a:r>
          </a:p>
          <a:p>
            <a:pPr>
              <a:buFont typeface="Wingdings 3" pitchFamily="18" charset="2"/>
              <a:buNone/>
            </a:pPr>
            <a:endParaRPr altLang="pl-PL" sz="2400" dirty="0" smtClean="0">
              <a:latin typeface="Trebuchet MS" pitchFamily="34" charset="0"/>
            </a:endParaRPr>
          </a:p>
          <a:p>
            <a:pPr>
              <a:buFont typeface="Wingdings 3" pitchFamily="18" charset="2"/>
              <a:buNone/>
            </a:pPr>
            <a:r>
              <a:rPr altLang="pl-PL" sz="2400" dirty="0" smtClean="0">
                <a:latin typeface="Trebuchet MS" pitchFamily="34" charset="0"/>
              </a:rPr>
              <a:t>	</a:t>
            </a:r>
            <a:r>
              <a:rPr altLang="pl-PL" sz="2400" dirty="0" err="1" smtClean="0">
                <a:latin typeface="Trebuchet MS" pitchFamily="34" charset="0"/>
              </a:rPr>
              <a:t>Nie</a:t>
            </a:r>
            <a:r>
              <a:rPr altLang="pl-PL" sz="2400" dirty="0" smtClean="0">
                <a:latin typeface="Trebuchet MS" pitchFamily="34" charset="0"/>
              </a:rPr>
              <a:t> jest </a:t>
            </a:r>
            <a:r>
              <a:rPr altLang="pl-PL" sz="2400" dirty="0" err="1" smtClean="0">
                <a:latin typeface="Trebuchet MS" pitchFamily="34" charset="0"/>
              </a:rPr>
              <a:t>określony</a:t>
            </a:r>
            <a:r>
              <a:rPr altLang="pl-PL" sz="2400" dirty="0" smtClean="0">
                <a:latin typeface="Trebuchet MS" pitchFamily="34" charset="0"/>
              </a:rPr>
              <a:t> </a:t>
            </a:r>
            <a:r>
              <a:rPr altLang="pl-PL" sz="2400" dirty="0" err="1" smtClean="0">
                <a:latin typeface="Trebuchet MS" pitchFamily="34" charset="0"/>
              </a:rPr>
              <a:t>minimalny</a:t>
            </a:r>
            <a:r>
              <a:rPr altLang="pl-PL" sz="2400" dirty="0" smtClean="0">
                <a:latin typeface="Trebuchet MS" pitchFamily="34" charset="0"/>
              </a:rPr>
              <a:t> </a:t>
            </a:r>
            <a:r>
              <a:rPr altLang="pl-PL" sz="2400" dirty="0" err="1" smtClean="0">
                <a:latin typeface="Trebuchet MS" pitchFamily="34" charset="0"/>
              </a:rPr>
              <a:t>wynik</a:t>
            </a:r>
            <a:r>
              <a:rPr altLang="pl-PL" sz="2400" dirty="0" smtClean="0">
                <a:latin typeface="Trebuchet MS" pitchFamily="34" charset="0"/>
              </a:rPr>
              <a:t>, </a:t>
            </a:r>
            <a:r>
              <a:rPr altLang="pl-PL" sz="2400" dirty="0" err="1" smtClean="0">
                <a:latin typeface="Trebuchet MS" pitchFamily="34" charset="0"/>
              </a:rPr>
              <a:t>jaki</a:t>
            </a:r>
            <a:r>
              <a:rPr altLang="pl-PL" sz="2400" dirty="0" smtClean="0">
                <a:latin typeface="Trebuchet MS" pitchFamily="34" charset="0"/>
              </a:rPr>
              <a:t> </a:t>
            </a:r>
            <a:r>
              <a:rPr altLang="pl-PL" sz="2400" dirty="0" err="1" smtClean="0">
                <a:latin typeface="Trebuchet MS" pitchFamily="34" charset="0"/>
              </a:rPr>
              <a:t>uczeń</a:t>
            </a:r>
            <a:r>
              <a:rPr altLang="pl-PL" sz="2400" dirty="0" smtClean="0">
                <a:latin typeface="Trebuchet MS" pitchFamily="34" charset="0"/>
              </a:rPr>
              <a:t> </a:t>
            </a:r>
            <a:r>
              <a:rPr altLang="pl-PL" sz="2400" dirty="0" err="1" smtClean="0">
                <a:latin typeface="Trebuchet MS" pitchFamily="34" charset="0"/>
              </a:rPr>
              <a:t>powinien</a:t>
            </a:r>
            <a:r>
              <a:rPr altLang="pl-PL" sz="2400" dirty="0" smtClean="0">
                <a:latin typeface="Trebuchet MS" pitchFamily="34" charset="0"/>
              </a:rPr>
              <a:t> </a:t>
            </a:r>
            <a:r>
              <a:rPr altLang="pl-PL" sz="2400" dirty="0" err="1" smtClean="0">
                <a:latin typeface="Trebuchet MS" pitchFamily="34" charset="0"/>
              </a:rPr>
              <a:t>uzyskać</a:t>
            </a:r>
            <a:r>
              <a:rPr altLang="pl-PL" sz="2400" dirty="0" smtClean="0">
                <a:latin typeface="Trebuchet MS" pitchFamily="34" charset="0"/>
              </a:rPr>
              <a:t>, </a:t>
            </a:r>
            <a:r>
              <a:rPr altLang="pl-PL" sz="2400" dirty="0" err="1" smtClean="0">
                <a:latin typeface="Trebuchet MS" pitchFamily="34" charset="0"/>
              </a:rPr>
              <a:t>dlatego</a:t>
            </a:r>
            <a:r>
              <a:rPr altLang="pl-PL" sz="2400" dirty="0" smtClean="0">
                <a:latin typeface="Trebuchet MS" pitchFamily="34" charset="0"/>
              </a:rPr>
              <a:t> </a:t>
            </a:r>
            <a:r>
              <a:rPr altLang="pl-PL" sz="2400" dirty="0" err="1" smtClean="0">
                <a:latin typeface="Trebuchet MS" pitchFamily="34" charset="0"/>
              </a:rPr>
              <a:t>egzaminu</a:t>
            </a:r>
            <a:r>
              <a:rPr altLang="pl-PL" sz="2400" dirty="0" smtClean="0">
                <a:latin typeface="Trebuchet MS" pitchFamily="34" charset="0"/>
              </a:rPr>
              <a:t> </a:t>
            </a:r>
            <a:r>
              <a:rPr altLang="pl-PL" sz="2400" dirty="0" err="1" smtClean="0">
                <a:latin typeface="Trebuchet MS" pitchFamily="34" charset="0"/>
              </a:rPr>
              <a:t>ósmoklasisty</a:t>
            </a:r>
            <a:r>
              <a:rPr altLang="pl-PL" sz="2400" dirty="0" smtClean="0">
                <a:latin typeface="Trebuchet MS" pitchFamily="34" charset="0"/>
              </a:rPr>
              <a:t> </a:t>
            </a:r>
            <a:r>
              <a:rPr altLang="pl-PL" sz="2400" dirty="0" err="1" smtClean="0">
                <a:latin typeface="Trebuchet MS" pitchFamily="34" charset="0"/>
              </a:rPr>
              <a:t>nie</a:t>
            </a:r>
            <a:r>
              <a:rPr altLang="pl-PL" sz="2400" dirty="0" smtClean="0">
                <a:latin typeface="Trebuchet MS" pitchFamily="34" charset="0"/>
              </a:rPr>
              <a:t> </a:t>
            </a:r>
            <a:r>
              <a:rPr altLang="pl-PL" sz="2400" dirty="0" err="1" smtClean="0">
                <a:latin typeface="Trebuchet MS" pitchFamily="34" charset="0"/>
              </a:rPr>
              <a:t>można</a:t>
            </a:r>
            <a:r>
              <a:rPr altLang="pl-PL" sz="2400" dirty="0" smtClean="0">
                <a:latin typeface="Trebuchet MS" pitchFamily="34" charset="0"/>
              </a:rPr>
              <a:t> </a:t>
            </a:r>
            <a:r>
              <a:rPr altLang="pl-PL" sz="2400" dirty="0" err="1" smtClean="0">
                <a:latin typeface="Trebuchet MS" pitchFamily="34" charset="0"/>
              </a:rPr>
              <a:t>nie</a:t>
            </a:r>
            <a:r>
              <a:rPr altLang="pl-PL" sz="2400" dirty="0" smtClean="0">
                <a:latin typeface="Trebuchet MS" pitchFamily="34" charset="0"/>
              </a:rPr>
              <a:t> </a:t>
            </a:r>
            <a:r>
              <a:rPr altLang="pl-PL" sz="2400" dirty="0" err="1" smtClean="0">
                <a:latin typeface="Trebuchet MS" pitchFamily="34" charset="0"/>
              </a:rPr>
              <a:t>zdać</a:t>
            </a:r>
            <a:r>
              <a:rPr altLang="pl-PL" dirty="0" smtClean="0">
                <a:latin typeface="Trebuchet MS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rostokąt 1"/>
          <p:cNvSpPr>
            <a:spLocks noChangeArrowheads="1"/>
          </p:cNvSpPr>
          <p:nvPr/>
        </p:nvSpPr>
        <p:spPr bwMode="auto">
          <a:xfrm>
            <a:off x="766763" y="908050"/>
            <a:ext cx="10874375" cy="233910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pl-PL" altLang="pl-PL" dirty="0" smtClean="0"/>
          </a:p>
          <a:p>
            <a:pPr>
              <a:defRPr/>
            </a:pPr>
            <a:r>
              <a:rPr lang="pl-PL" altLang="pl-PL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Ze względu na bezpieczeństwo dzieci </a:t>
            </a:r>
          </a:p>
          <a:p>
            <a:pPr>
              <a:defRPr/>
            </a:pPr>
            <a:endParaRPr lang="pl-PL" altLang="pl-PL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pl-PL" altLang="pl-PL" dirty="0" smtClean="0"/>
              <a:t>Prosimy i sugerujemy, aby Rodzice  nie wchodzili na teren szkoły.  </a:t>
            </a:r>
          </a:p>
          <a:p>
            <a:pPr>
              <a:defRPr/>
            </a:pPr>
            <a:endParaRPr lang="pl-PL" altLang="pl-PL" dirty="0" smtClean="0"/>
          </a:p>
          <a:p>
            <a:pPr>
              <a:defRPr/>
            </a:pPr>
            <a:r>
              <a:rPr lang="pl-PL" altLang="pl-PL" dirty="0" smtClean="0"/>
              <a:t>Wdrażajmy dzieci do samodzielności.</a:t>
            </a:r>
          </a:p>
          <a:p>
            <a:pPr>
              <a:defRPr/>
            </a:pPr>
            <a:endParaRPr lang="pl-PL" altLang="pl-PL" dirty="0" smtClean="0"/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9816" y="3068960"/>
            <a:ext cx="504056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74825" y="476250"/>
            <a:ext cx="8596313" cy="1320800"/>
          </a:xfrm>
        </p:spPr>
        <p:txBody>
          <a:bodyPr/>
          <a:lstStyle/>
          <a:p>
            <a:pPr>
              <a:defRPr/>
            </a:pPr>
            <a:r>
              <a:rPr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Terminy egzaminu ósmoklasistów</a:t>
            </a:r>
            <a:endParaRPr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550863" y="1557338"/>
          <a:ext cx="11304587" cy="4137024"/>
        </p:xfrm>
        <a:graphic>
          <a:graphicData uri="http://schemas.openxmlformats.org/drawingml/2006/table">
            <a:tbl>
              <a:tblPr/>
              <a:tblGrid>
                <a:gridCol w="3346942">
                  <a:extLst>
                    <a:ext uri="{9D8B030D-6E8A-4147-A177-3AD203B41FA5}"/>
                  </a:extLst>
                </a:gridCol>
                <a:gridCol w="7957645">
                  <a:extLst>
                    <a:ext uri="{9D8B030D-6E8A-4147-A177-3AD203B41FA5}"/>
                  </a:extLst>
                </a:gridCol>
              </a:tblGrid>
              <a:tr h="42067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latin typeface="Calibri"/>
                          <a:ea typeface="Calibri"/>
                          <a:cs typeface="Times New Roman"/>
                        </a:rPr>
                        <a:t>Termin główny</a:t>
                      </a:r>
                      <a:endParaRPr lang="pl-PL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20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latin typeface="Calibri"/>
                          <a:ea typeface="Calibri"/>
                          <a:cs typeface="Times New Roman"/>
                        </a:rPr>
                        <a:t>język polski</a:t>
                      </a:r>
                      <a:endParaRPr lang="pl-PL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/>
                        <a:t> 11 maja 2026 r. (poniedziałek) – godz. 9:00</a:t>
                      </a:r>
                      <a:endParaRPr lang="pl-PL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420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latin typeface="Calibri"/>
                          <a:ea typeface="Calibri"/>
                          <a:cs typeface="Times New Roman"/>
                        </a:rPr>
                        <a:t>matematyka</a:t>
                      </a:r>
                      <a:endParaRPr lang="pl-PL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/>
                        <a:t>12 maja 2026 r. (wtorek) – godz. 9:00 </a:t>
                      </a:r>
                      <a:endParaRPr lang="pl-PL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806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latin typeface="Calibri"/>
                          <a:ea typeface="Calibri"/>
                          <a:cs typeface="Times New Roman"/>
                        </a:rPr>
                        <a:t>język obcy nowożytny</a:t>
                      </a:r>
                      <a:endParaRPr lang="pl-PL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/>
                        <a:t>13 maja 2026 r. (środa) – godz. 9:00</a:t>
                      </a:r>
                      <a:endParaRPr lang="pl-PL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42067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latin typeface="Calibri"/>
                          <a:ea typeface="Calibri"/>
                          <a:cs typeface="Times New Roman"/>
                        </a:rPr>
                        <a:t>Termin dodatkowy</a:t>
                      </a:r>
                      <a:endParaRPr lang="pl-PL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20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latin typeface="Calibri"/>
                          <a:ea typeface="Calibri"/>
                          <a:cs typeface="Times New Roman"/>
                        </a:rPr>
                        <a:t>język polski</a:t>
                      </a:r>
                      <a:endParaRPr lang="pl-PL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/>
                        <a:t>8 czerwca 2026 r. (poniedziałek) – godz. 9:00 </a:t>
                      </a:r>
                      <a:endParaRPr lang="pl-PL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420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latin typeface="Calibri"/>
                          <a:ea typeface="Calibri"/>
                          <a:cs typeface="Times New Roman"/>
                        </a:rPr>
                        <a:t>matematyka</a:t>
                      </a:r>
                      <a:endParaRPr lang="pl-PL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/>
                        <a:t>9 czerwca 2026 r. (wtorek) – godz. 9:00 </a:t>
                      </a:r>
                      <a:endParaRPr lang="pl-PL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806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latin typeface="Calibri"/>
                          <a:ea typeface="Calibri"/>
                          <a:cs typeface="Times New Roman"/>
                        </a:rPr>
                        <a:t>język obcy nowożytny</a:t>
                      </a:r>
                      <a:endParaRPr lang="pl-PL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/>
                        <a:t>10 czerwca 2026 r. (środa) – godz. 9:00</a:t>
                      </a:r>
                      <a:endParaRPr lang="pl-PL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50863" y="620713"/>
            <a:ext cx="1130617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sz="3600" dirty="0">
                <a:solidFill>
                  <a:schemeClr val="tx2">
                    <a:lumMod val="75000"/>
                  </a:schemeClr>
                </a:solidFill>
              </a:rPr>
              <a:t>Dostosowania warunków i form przeprowadzania egzaminu </a:t>
            </a:r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</a:rPr>
              <a:t>ósmoklasisty</a:t>
            </a:r>
            <a:endParaRPr lang="pl-PL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579" name="Prostokąt 4"/>
          <p:cNvSpPr>
            <a:spLocks noChangeArrowheads="1"/>
          </p:cNvSpPr>
          <p:nvPr/>
        </p:nvSpPr>
        <p:spPr bwMode="auto">
          <a:xfrm>
            <a:off x="623888" y="2420938"/>
            <a:ext cx="1101725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dirty="0"/>
              <a:t>Uczniowie ze specjalnymi potrzebami edukacyjnymi mogą ubiegać się o dostosowanie  formy i warunków  egzaminu.  </a:t>
            </a:r>
            <a:endParaRPr lang="pl-PL" altLang="pl-PL" dirty="0" smtClean="0"/>
          </a:p>
          <a:p>
            <a:r>
              <a:rPr lang="pl-PL" dirty="0" smtClean="0"/>
              <a:t>Dostosowanie </a:t>
            </a:r>
            <a:r>
              <a:rPr lang="pl-PL" u="sng" dirty="0" smtClean="0"/>
              <a:t>formy </a:t>
            </a:r>
            <a:r>
              <a:rPr lang="pl-PL" dirty="0" smtClean="0"/>
              <a:t>przeprowadzania egzaminu ósmoklasisty polega na przygotowaniu odrębnych arkuszy egzaminacyjnych dostosowanych do potrzeb ucznia: </a:t>
            </a:r>
          </a:p>
          <a:p>
            <a:pPr marL="342900" indent="-342900">
              <a:buAutoNum type="arabicParenR"/>
            </a:pPr>
            <a:r>
              <a:rPr lang="pl-PL" dirty="0" smtClean="0"/>
              <a:t>posiadającego orzeczenie o potrzebie kształcenia specjalnego wydane ze względu na niepełnosprawność</a:t>
            </a:r>
          </a:p>
          <a:p>
            <a:pPr marL="342900" indent="-342900">
              <a:buAutoNum type="arabicParenR"/>
            </a:pPr>
            <a:r>
              <a:rPr lang="pl-PL" dirty="0" smtClean="0"/>
              <a:t>potrzeb ucznia, któremu ograniczona znajomość języka polskiego utrudnia zrozumienie czytanego tekstu (dotyczy egzaminu z języka polskiego i matematyki) – na podstawie pozytywnej opinii rady pedagogicznej </a:t>
            </a:r>
          </a:p>
          <a:p>
            <a:pPr marL="342900" indent="-342900">
              <a:buAutoNum type="arabicParenR"/>
            </a:pPr>
            <a:r>
              <a:rPr lang="pl-PL" dirty="0" smtClean="0"/>
              <a:t> zaburzeniem widzenia barw- na podstawie zaświadczenia o stanie zdrowia wydanego przez lekarza.</a:t>
            </a:r>
          </a:p>
          <a:p>
            <a:endParaRPr lang="pl-PL" altLang="pl-PL" dirty="0"/>
          </a:p>
          <a:p>
            <a:r>
              <a:rPr lang="pl-PL" altLang="pl-PL" dirty="0"/>
              <a:t>W tym celu nie później </a:t>
            </a:r>
            <a:r>
              <a:rPr lang="pl-PL" altLang="pl-PL" dirty="0">
                <a:solidFill>
                  <a:srgbClr val="FF0000"/>
                </a:solidFill>
              </a:rPr>
              <a:t>niż do </a:t>
            </a:r>
            <a:r>
              <a:rPr lang="pl-PL" altLang="pl-PL" dirty="0" smtClean="0">
                <a:solidFill>
                  <a:srgbClr val="FF0000"/>
                </a:solidFill>
              </a:rPr>
              <a:t>15 </a:t>
            </a:r>
            <a:r>
              <a:rPr lang="pl-PL" altLang="pl-PL" dirty="0">
                <a:solidFill>
                  <a:srgbClr val="FF0000"/>
                </a:solidFill>
              </a:rPr>
              <a:t>października </a:t>
            </a:r>
            <a:r>
              <a:rPr lang="pl-PL" altLang="pl-PL" dirty="0" smtClean="0">
                <a:solidFill>
                  <a:srgbClr val="FF0000"/>
                </a:solidFill>
              </a:rPr>
              <a:t>2025 </a:t>
            </a:r>
            <a:r>
              <a:rPr lang="pl-PL" altLang="pl-PL" dirty="0">
                <a:solidFill>
                  <a:srgbClr val="FF0000"/>
                </a:solidFill>
              </a:rPr>
              <a:t>r. </a:t>
            </a:r>
            <a:r>
              <a:rPr lang="pl-PL" altLang="pl-PL" dirty="0"/>
              <a:t>należy przedłożyć dyrektorowi szkoły zaświadczenie o stanie zdrowia lub opinię poradni </a:t>
            </a:r>
            <a:r>
              <a:rPr lang="pl-PL" altLang="pl-PL" dirty="0" smtClean="0"/>
              <a:t>psychologiczno-pedagogicznej.</a:t>
            </a:r>
            <a:r>
              <a:rPr lang="pl-PL" dirty="0" smtClean="0"/>
              <a:t> W sytuacjach losowych zaświadczenie lub opinia mogą być przedłożone w terminie późniejszym, niezwłocznie po otrzymaniu dokumentu. </a:t>
            </a:r>
            <a:endParaRPr lang="pl-PL" alt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08025" y="488950"/>
            <a:ext cx="10302875" cy="50783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kern="0" dirty="0">
              <a:solidFill>
                <a:srgbClr val="000000"/>
              </a:solidFill>
              <a:latin typeface="Trebuchet MS" pitchFamily="34"/>
              <a:cs typeface="+mn-cs"/>
            </a:endParaRP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 pitchFamily="34"/>
                <a:cs typeface="+mn-cs"/>
              </a:rPr>
              <a:t>Dostosowanie </a:t>
            </a:r>
            <a:r>
              <a:rPr lang="pl-PL" u="sng" kern="0" dirty="0">
                <a:solidFill>
                  <a:srgbClr val="000000"/>
                </a:solidFill>
                <a:latin typeface="Trebuchet MS" pitchFamily="34"/>
                <a:cs typeface="+mn-cs"/>
              </a:rPr>
              <a:t>warunków</a:t>
            </a:r>
            <a:r>
              <a:rPr lang="pl-PL" kern="0" dirty="0">
                <a:solidFill>
                  <a:srgbClr val="000000"/>
                </a:solidFill>
                <a:latin typeface="Trebuchet MS" pitchFamily="34"/>
                <a:cs typeface="+mn-cs"/>
              </a:rPr>
              <a:t> przeprowadzania egzaminu </a:t>
            </a:r>
            <a:r>
              <a:rPr lang="pl-PL" kern="0" dirty="0">
                <a:solidFill>
                  <a:srgbClr val="000000"/>
                </a:solidFill>
                <a:latin typeface="Trebuchet MS" pitchFamily="34"/>
              </a:rPr>
              <a:t>ósmoklasisty</a:t>
            </a:r>
            <a:r>
              <a:rPr lang="pl-PL" kern="0" dirty="0">
                <a:solidFill>
                  <a:srgbClr val="000000"/>
                </a:solidFill>
                <a:latin typeface="Trebuchet MS" pitchFamily="34"/>
                <a:cs typeface="+mn-cs"/>
              </a:rPr>
              <a:t> polega między</a:t>
            </a: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 pitchFamily="34"/>
                <a:cs typeface="+mn-cs"/>
              </a:rPr>
              <a:t>innymi na:</a:t>
            </a: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kern="0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285750" indent="-285750" eaLnBrk="1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 pitchFamily="34"/>
                <a:cs typeface="+mn-cs"/>
              </a:rPr>
              <a:t>zminimalizowaniu ograniczeń wynikających z niepełnosprawności,</a:t>
            </a:r>
          </a:p>
          <a:p>
            <a:pPr marL="285750" indent="-285750" eaLnBrk="1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 pitchFamily="34"/>
                <a:cs typeface="+mn-cs"/>
              </a:rPr>
              <a:t>zapewnieniu uczniowi miejsca pracy odpowiedniego do jego potrzeb,</a:t>
            </a:r>
          </a:p>
          <a:p>
            <a:pPr marL="285750" indent="-285750" eaLnBrk="1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 pitchFamily="34"/>
                <a:cs typeface="+mn-cs"/>
              </a:rPr>
              <a:t>wykorzystaniu odpowiedniego sprzętu specjalistycznego i środków dydaktycznych,</a:t>
            </a:r>
          </a:p>
          <a:p>
            <a:pPr marL="285750" indent="-285750" eaLnBrk="1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 pitchFamily="34"/>
                <a:cs typeface="+mn-cs"/>
              </a:rPr>
              <a:t>odpowiednim przedłużeniu czasu egzaminu,</a:t>
            </a:r>
          </a:p>
          <a:p>
            <a:pPr marL="285750" indent="-285750" eaLnBrk="1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 pitchFamily="34"/>
                <a:cs typeface="+mn-cs"/>
              </a:rPr>
              <a:t>ustaleniu zasad oceniania rozwiązań zadań</a:t>
            </a:r>
            <a:r>
              <a:rPr lang="pl-PL" kern="0" dirty="0" smtClean="0">
                <a:solidFill>
                  <a:srgbClr val="000000"/>
                </a:solidFill>
                <a:latin typeface="Trebuchet MS" pitchFamily="34"/>
                <a:cs typeface="+mn-cs"/>
              </a:rPr>
              <a:t>,</a:t>
            </a:r>
          </a:p>
          <a:p>
            <a:pPr marL="285750" indent="-285750" eaLnBrk="1" fontAlgn="auto"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 smtClean="0">
                <a:solidFill>
                  <a:srgbClr val="000000"/>
                </a:solidFill>
                <a:latin typeface="Trebuchet MS" pitchFamily="34"/>
                <a:cs typeface="+mn-cs"/>
              </a:rPr>
              <a:t>-    </a:t>
            </a:r>
            <a:r>
              <a:rPr lang="pl-PL" dirty="0" smtClean="0"/>
              <a:t>zapewnieniu obecności i pomocy w czasie egzaminu ósmoklasisty nauczyciela wspomagającego ucznia w czytaniu lub pisaniu lub specjalisty odpowiednio z zakresu danego rodzaju niepełnosprawności, niedostosowania społecznego lub zagrożenia niedostosowaniem społecznym, jeżeli jest to niezbędne do uzyskania właściwego kontaktu z uczniem lub pomocy w obsłudze sprzętu specjalistycznego, środków dydaktycznych lub urządzenia telekomunikacyjnego wyposażonego w aplikację mobilną służącą do monitorowania stanu zdrowia ucznia. </a:t>
            </a:r>
            <a:endParaRPr lang="pl-PL" kern="0" dirty="0">
              <a:solidFill>
                <a:srgbClr val="000000"/>
              </a:solidFill>
              <a:latin typeface="Trebuchet MS" pitchFamily="34"/>
              <a:cs typeface="+mn-cs"/>
            </a:endParaRP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kern="0" dirty="0">
              <a:solidFill>
                <a:srgbClr val="000000"/>
              </a:solidFill>
              <a:latin typeface="Trebuchet MS" pitchFamily="34"/>
              <a:cs typeface="+mn-cs"/>
            </a:endParaRP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i="1" kern="0" dirty="0">
              <a:solidFill>
                <a:srgbClr val="FF0000"/>
              </a:solidFill>
              <a:latin typeface="Trebuchet MS" pitchFamily="34"/>
              <a:cs typeface="+mn-cs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51384" y="332656"/>
            <a:ext cx="105851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Dokumenty, na podstawie których przyznawane jest dostosowanie formy lub warunków przeprowadzania egzaminu ósmoklasisty, </a:t>
            </a:r>
            <a:r>
              <a:rPr lang="pl-PL" dirty="0" smtClean="0"/>
              <a:t>to: </a:t>
            </a:r>
          </a:p>
          <a:p>
            <a:pPr marL="342900" indent="-342900">
              <a:buAutoNum type="arabicParenR"/>
            </a:pPr>
            <a:r>
              <a:rPr lang="pl-PL" dirty="0" smtClean="0"/>
              <a:t>orzeczenie o potrzebie kształcenia specjalnego wydane ze względu na niepełnosprawność,</a:t>
            </a:r>
          </a:p>
          <a:p>
            <a:pPr marL="342900" indent="-342900"/>
            <a:r>
              <a:rPr lang="pl-PL" dirty="0" smtClean="0"/>
              <a:t> 2) orzeczenie o potrzebie kształcenia specjalnego wydane ze względu na niedostosowanie społeczne lub zagrożenie niedostosowaniem społecznym ,</a:t>
            </a:r>
          </a:p>
          <a:p>
            <a:pPr marL="342900" indent="-342900"/>
            <a:r>
              <a:rPr lang="pl-PL" dirty="0" smtClean="0"/>
              <a:t>3) orzeczenie o potrzebie indywidualnego nauczania, </a:t>
            </a:r>
          </a:p>
          <a:p>
            <a:pPr marL="342900" indent="-342900"/>
            <a:r>
              <a:rPr lang="pl-PL" dirty="0" smtClean="0"/>
              <a:t>4) zaświadczenie o stanie zdrowia wydane przez lekarza, a w przypadku uczniów chorych – zaświadczenie o stanie zdrowia wydane przez lekarza lub orzeczenie o potrzebie indywidualnego nauczania, </a:t>
            </a:r>
          </a:p>
          <a:p>
            <a:pPr marL="342900" indent="-342900"/>
            <a:r>
              <a:rPr lang="pl-PL" dirty="0" smtClean="0"/>
              <a:t>5) opinia poradni psychologiczno-pedagogicznej, w tym poradni specjalistycznej, o specyficznych trudnościach w uczeniu się: z dysleksją, dysgrafią, dysortografią, dyskalkulią,</a:t>
            </a:r>
          </a:p>
          <a:p>
            <a:pPr marL="342900" indent="-342900"/>
            <a:r>
              <a:rPr lang="pl-PL" dirty="0" smtClean="0"/>
              <a:t>6) pozytywna opinia rady pedagogicznej w przypadku uczniów: </a:t>
            </a:r>
          </a:p>
          <a:p>
            <a:pPr marL="342900" indent="-342900">
              <a:buAutoNum type="alphaLcParenR"/>
            </a:pPr>
            <a:r>
              <a:rPr lang="pl-PL" dirty="0" smtClean="0"/>
              <a:t>objętych pomocą psychologiczno-pedagogiczną w szkole ze względu na trudności adaptacyjne związane z wcześniejszym kształceniem za granicą, zaburzenia komunikacji językowej lub sytuację kryzysową lub traumatyczną ,</a:t>
            </a:r>
          </a:p>
          <a:p>
            <a:pPr marL="342900" indent="-342900"/>
            <a:r>
              <a:rPr lang="pl-PL" dirty="0" smtClean="0"/>
              <a:t>b) </a:t>
            </a:r>
            <a:r>
              <a:rPr lang="pl-PL" dirty="0"/>
              <a:t>o </a:t>
            </a:r>
            <a:r>
              <a:rPr lang="pl-PL" dirty="0" smtClean="0"/>
              <a:t>których </a:t>
            </a:r>
            <a:r>
              <a:rPr lang="pl-PL" dirty="0"/>
              <a:t>mowa w art. 165 ust. 1 ustawy z dnia 14 grudnia 2016 r. Prawo oświatowe (cudzoziemiec), </a:t>
            </a:r>
            <a:r>
              <a:rPr lang="pl-PL" dirty="0" smtClean="0"/>
              <a:t>którym </a:t>
            </a:r>
            <a:r>
              <a:rPr lang="pl-PL" dirty="0"/>
              <a:t>ograniczona znajomość języka polskiego utrudnia zrozumienie czytanego </a:t>
            </a:r>
            <a:r>
              <a:rPr lang="pl-PL" dirty="0" smtClean="0"/>
              <a:t>tekstu.</a:t>
            </a:r>
          </a:p>
          <a:p>
            <a:pPr marL="342900" indent="-342900"/>
            <a:endParaRPr lang="pl-PL" dirty="0"/>
          </a:p>
          <a:p>
            <a:pPr marL="342900" indent="-342900"/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983432" y="5445224"/>
            <a:ext cx="9865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i="1" kern="0" dirty="0">
                <a:latin typeface="Trebuchet MS" pitchFamily="34"/>
              </a:rPr>
              <a:t>Szczegółowe warunki dostosowań </a:t>
            </a:r>
            <a:r>
              <a:rPr lang="pl-PL" i="1" kern="0" dirty="0" smtClean="0">
                <a:latin typeface="Trebuchet MS" pitchFamily="34"/>
              </a:rPr>
              <a:t>są </a:t>
            </a:r>
            <a:r>
              <a:rPr lang="pl-PL" i="1" kern="0" dirty="0">
                <a:latin typeface="Trebuchet MS" pitchFamily="34"/>
              </a:rPr>
              <a:t>zamieszczone na stronie internetowej szkoły w zakładce rok szkolny – egzamin ósmoklasisty.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ytuł 1"/>
          <p:cNvSpPr txBox="1">
            <a:spLocks noGrp="1"/>
          </p:cNvSpPr>
          <p:nvPr>
            <p:ph type="ctrTitle"/>
          </p:nvPr>
        </p:nvSpPr>
        <p:spPr>
          <a:xfrm>
            <a:off x="1127125" y="0"/>
            <a:ext cx="8247063" cy="1141413"/>
          </a:xfrm>
        </p:spPr>
        <p:txBody>
          <a:bodyPr/>
          <a:lstStyle/>
          <a:p>
            <a:pPr algn="l" eaLnBrk="1" hangingPunct="1">
              <a:defRPr/>
            </a:pPr>
            <a:r>
              <a:rPr altLang="pl-P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Kalendarz</a:t>
            </a:r>
            <a:r>
              <a:rPr altLang="pl-P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 </a:t>
            </a:r>
            <a:r>
              <a:rPr altLang="pl-P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roku</a:t>
            </a:r>
            <a:r>
              <a:rPr altLang="pl-P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 </a:t>
            </a:r>
            <a:r>
              <a:rPr altLang="pl-P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szkolnego</a:t>
            </a:r>
            <a:endParaRPr altLang="pl-PL" dirty="0" smtClean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734" t="19313" r="21049" b="8829"/>
          <a:stretch>
            <a:fillRect/>
          </a:stretch>
        </p:blipFill>
        <p:spPr bwMode="auto">
          <a:xfrm>
            <a:off x="767408" y="1023125"/>
            <a:ext cx="8496944" cy="579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15479" y="609600"/>
            <a:ext cx="7858695" cy="45719"/>
          </a:xfrm>
        </p:spPr>
        <p:txBody>
          <a:bodyPr/>
          <a:lstStyle/>
          <a:p>
            <a:pPr algn="ctr"/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415" t="17837" r="25433" b="7955"/>
          <a:stretch>
            <a:fillRect/>
          </a:stretch>
        </p:blipFill>
        <p:spPr bwMode="auto">
          <a:xfrm>
            <a:off x="983432" y="620688"/>
            <a:ext cx="84249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22882" t="23423" r="25649" b="66733"/>
          <a:stretch>
            <a:fillRect/>
          </a:stretch>
        </p:blipFill>
        <p:spPr bwMode="auto">
          <a:xfrm>
            <a:off x="1055440" y="5661248"/>
            <a:ext cx="835292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Prostokąt 1"/>
          <p:cNvSpPr>
            <a:spLocks noChangeArrowheads="1"/>
          </p:cNvSpPr>
          <p:nvPr/>
        </p:nvSpPr>
        <p:spPr bwMode="auto">
          <a:xfrm>
            <a:off x="1127125" y="115888"/>
            <a:ext cx="10153650" cy="98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2438" indent="-225425" algn="ctr">
              <a:lnSpc>
                <a:spcPct val="130000"/>
              </a:lnSpc>
              <a:spcBef>
                <a:spcPts val="750"/>
              </a:spcBef>
              <a:spcAft>
                <a:spcPts val="750"/>
              </a:spcAft>
            </a:pPr>
            <a:r>
              <a:rPr lang="pl-PL" altLang="pl-PL" b="1" dirty="0">
                <a:latin typeface="Times New Roman" pitchFamily="18" charset="0"/>
                <a:cs typeface="Times New Roman" pitchFamily="18" charset="0"/>
              </a:rPr>
              <a:t>Dni ustawowo wolne od </a:t>
            </a:r>
            <a:r>
              <a:rPr lang="pl-PL" altLang="pl-PL" b="1" dirty="0" smtClean="0">
                <a:latin typeface="Times New Roman" pitchFamily="18" charset="0"/>
                <a:cs typeface="Times New Roman" pitchFamily="18" charset="0"/>
              </a:rPr>
              <a:t>pracy</a:t>
            </a:r>
            <a:endParaRPr lang="pl-PL" altLang="pl-PL" b="1" dirty="0">
              <a:latin typeface="Times New Roman" pitchFamily="18" charset="0"/>
              <a:cs typeface="Times New Roman" pitchFamily="18" charset="0"/>
            </a:endParaRPr>
          </a:p>
          <a:p>
            <a:pPr marL="452438" indent="-225425" algn="ctr">
              <a:lnSpc>
                <a:spcPct val="130000"/>
              </a:lnSpc>
              <a:spcBef>
                <a:spcPts val="750"/>
              </a:spcBef>
              <a:spcAft>
                <a:spcPts val="750"/>
              </a:spcAft>
            </a:pPr>
            <a:endParaRPr lang="pl-PL" alt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767408" y="896813"/>
            <a:ext cx="1044116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11 listopada (Dzień Niepodległości, </a:t>
            </a:r>
            <a:r>
              <a:rPr lang="pl-PL" altLang="zh-CN" sz="1600" dirty="0" smtClean="0">
                <a:latin typeface="+mj-lt"/>
                <a:ea typeface="Times New Roman" pitchFamily="18" charset="0"/>
              </a:rPr>
              <a:t>wtorek</a:t>
            </a:r>
            <a:r>
              <a:rPr kumimoji="0" lang="pl-PL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),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24,25,26 grudnia</a:t>
            </a:r>
            <a:r>
              <a:rPr kumimoji="0" lang="pl-PL" altLang="zh-CN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2025</a:t>
            </a:r>
            <a:r>
              <a:rPr kumimoji="0" lang="pl-PL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pl-PL" altLang="zh-CN" sz="1600" dirty="0" smtClean="0">
                <a:latin typeface="+mj-lt"/>
                <a:ea typeface="Times New Roman" pitchFamily="18" charset="0"/>
              </a:rPr>
              <a:t>, </a:t>
            </a:r>
            <a:r>
              <a:rPr kumimoji="0" lang="pl-PL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1 stycznia 2026</a:t>
            </a:r>
            <a:r>
              <a:rPr kumimoji="0" lang="pl-PL" altLang="zh-CN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(czwartek)</a:t>
            </a:r>
            <a:endParaRPr kumimoji="0" lang="pl-PL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6 stycznia 2026 (święto Trzech Króli, </a:t>
            </a:r>
            <a:r>
              <a:rPr lang="pl-PL" altLang="zh-CN" sz="1600" dirty="0" smtClean="0">
                <a:latin typeface="+mj-lt"/>
                <a:ea typeface="Times New Roman" pitchFamily="18" charset="0"/>
              </a:rPr>
              <a:t>wtorek</a:t>
            </a:r>
            <a:r>
              <a:rPr kumimoji="0" lang="pl-PL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),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16 lutego 2026 –1 marca 2026; ferie zimowe,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l-PL" altLang="zh-CN" sz="1600" dirty="0" smtClean="0">
                <a:latin typeface="+mj-lt"/>
                <a:ea typeface="Times New Roman" pitchFamily="18" charset="0"/>
              </a:rPr>
              <a:t>2</a:t>
            </a:r>
            <a:r>
              <a:rPr kumimoji="0" lang="pl-PL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-7 kwietnia 2026: wiosenna przerwa świąteczna,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 maja 2026( Święto Pracy, </a:t>
            </a:r>
            <a:r>
              <a:rPr lang="pl-PL" altLang="zh-CN" sz="1600" dirty="0" smtClean="0">
                <a:latin typeface="+mj-lt"/>
                <a:ea typeface="Times New Roman" pitchFamily="18" charset="0"/>
              </a:rPr>
              <a:t>piątek</a:t>
            </a:r>
            <a:r>
              <a:rPr kumimoji="0" lang="pl-PL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),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l-PL" altLang="zh-CN" sz="1600" dirty="0" smtClean="0">
                <a:latin typeface="+mj-lt"/>
                <a:ea typeface="Times New Roman" pitchFamily="18" charset="0"/>
              </a:rPr>
              <a:t>4</a:t>
            </a:r>
            <a:r>
              <a:rPr kumimoji="0" lang="pl-PL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czerwca 2026</a:t>
            </a:r>
            <a:r>
              <a:rPr kumimoji="0" lang="pl-PL" altLang="zh-CN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(Boże Ciało, czwartek)</a:t>
            </a:r>
            <a:endParaRPr kumimoji="0" lang="pl-PL" altLang="zh-CN" sz="1600" b="0" i="0" u="none" strike="noStrike" cap="none" normalizeH="0" baseline="0" dirty="0" smtClean="0">
              <a:ln>
                <a:noFill/>
              </a:ln>
              <a:solidFill>
                <a:srgbClr val="1A1A1A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zh-CN" sz="1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27 czerwca – 31 sierpnia 2026 wakacje.</a:t>
            </a:r>
            <a:endParaRPr kumimoji="0" lang="pl-PL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839416" y="3582256"/>
            <a:ext cx="9649072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Dodatkowe dni wolne od zajęć dydaktycznych:</a:t>
            </a:r>
            <a:endParaRPr kumimoji="0" lang="pl-PL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13., 14.10.2025 Dzień Edukacji Narodowej,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l-PL" altLang="zh-CN" sz="1600" dirty="0" smtClean="0">
                <a:ea typeface="Times New Roman" pitchFamily="18" charset="0"/>
              </a:rPr>
              <a:t>10.11. </a:t>
            </a:r>
            <a:r>
              <a:rPr lang="pl-PL" altLang="zh-CN" sz="1600" smtClean="0">
                <a:ea typeface="Times New Roman" pitchFamily="18" charset="0"/>
              </a:rPr>
              <a:t>2025 </a:t>
            </a:r>
            <a:r>
              <a:rPr lang="pl-PL" altLang="zh-CN" sz="1600" dirty="0" smtClean="0">
                <a:ea typeface="Times New Roman" pitchFamily="18" charset="0"/>
              </a:rPr>
              <a:t>( poniedziałek)</a:t>
            </a:r>
            <a:endParaRPr kumimoji="0" lang="pl-PL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22.,23.,29.,30.12 2025 r.</a:t>
            </a:r>
            <a:r>
              <a:rPr kumimoji="0" lang="pl-PL" altLang="zh-CN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 </a:t>
            </a:r>
            <a:r>
              <a:rPr kumimoji="0" lang="pl-PL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2,5.01.2026</a:t>
            </a:r>
            <a:r>
              <a:rPr kumimoji="0" lang="pl-PL" altLang="zh-CN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r. </a:t>
            </a:r>
            <a:r>
              <a:rPr kumimoji="0" lang="pl-PL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 dni podczas zimowej przerwy świątecznej),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2., 3.,6.04.2026(</a:t>
            </a:r>
            <a:r>
              <a:rPr kumimoji="0" lang="pl-PL" altLang="zh-CN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dni podczas wiosennej przerwy świątecznej</a:t>
            </a:r>
            <a:endParaRPr kumimoji="0" lang="pl-PL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11-13.05.2026 (</a:t>
            </a:r>
            <a:r>
              <a:rPr kumimoji="0" lang="pl-PL" altLang="zh-CN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egzamin ósmoklasisty)</a:t>
            </a:r>
            <a:r>
              <a:rPr kumimoji="0" lang="pl-PL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l-PL" altLang="zh-CN" sz="1600" dirty="0" smtClean="0"/>
              <a:t>5.06.2026 ( piątek po Bożym Ciele)</a:t>
            </a:r>
            <a:endParaRPr kumimoji="0" lang="pl-PL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ole tekstowe 1"/>
          <p:cNvSpPr txBox="1">
            <a:spLocks noChangeArrowheads="1"/>
          </p:cNvSpPr>
          <p:nvPr/>
        </p:nvSpPr>
        <p:spPr bwMode="auto">
          <a:xfrm>
            <a:off x="479425" y="1196975"/>
            <a:ext cx="1144905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2800" b="1" dirty="0">
                <a:solidFill>
                  <a:srgbClr val="002060"/>
                </a:solidFill>
              </a:rPr>
              <a:t>Szkoła zapewnia  w miarę potrzeb indywidualne nauczanie, </a:t>
            </a:r>
          </a:p>
          <a:p>
            <a:r>
              <a:rPr lang="pl-PL" altLang="pl-PL" sz="2800" b="1" dirty="0">
                <a:solidFill>
                  <a:srgbClr val="002060"/>
                </a:solidFill>
              </a:rPr>
              <a:t>pomoc </a:t>
            </a:r>
            <a:r>
              <a:rPr lang="pl-PL" altLang="pl-PL" sz="2800" b="1" dirty="0" smtClean="0">
                <a:solidFill>
                  <a:srgbClr val="002060"/>
                </a:solidFill>
              </a:rPr>
              <a:t>psychologiczno-pedagogiczną </a:t>
            </a:r>
            <a:r>
              <a:rPr lang="pl-PL" altLang="pl-PL" sz="2800" b="1" dirty="0">
                <a:solidFill>
                  <a:srgbClr val="002060"/>
                </a:solidFill>
              </a:rPr>
              <a:t>oraz kształcenie uczniów niepełnosprawnych. </a:t>
            </a:r>
          </a:p>
          <a:p>
            <a:endParaRPr lang="pl-PL" altLang="pl-PL" b="1" dirty="0">
              <a:solidFill>
                <a:srgbClr val="002060"/>
              </a:solidFill>
            </a:endParaRPr>
          </a:p>
          <a:p>
            <a:endParaRPr lang="pl-PL" altLang="pl-PL" b="1" dirty="0">
              <a:solidFill>
                <a:srgbClr val="002060"/>
              </a:solidFill>
            </a:endParaRPr>
          </a:p>
          <a:p>
            <a:endParaRPr lang="pl-PL" altLang="pl-PL" b="1" dirty="0">
              <a:solidFill>
                <a:srgbClr val="002060"/>
              </a:solidFill>
            </a:endParaRPr>
          </a:p>
          <a:p>
            <a:r>
              <a:rPr lang="pl-PL" altLang="pl-PL" dirty="0"/>
              <a:t>Przypominamy rodzicom o jak najszybszym przekazaniu opinii lub orzeczenia uzyskanego w toku badań psychologiczno </a:t>
            </a:r>
            <a:r>
              <a:rPr lang="pl-PL" altLang="pl-PL" dirty="0" smtClean="0"/>
              <a:t>-pedagogicznych </a:t>
            </a:r>
            <a:r>
              <a:rPr lang="pl-PL" altLang="pl-PL" dirty="0"/>
              <a:t>w poradni wychowawcy lub pedagogowi szkolnemu celem udzielenia pomocy w szkole. </a:t>
            </a:r>
          </a:p>
          <a:p>
            <a:endParaRPr lang="pl-PL" altLang="pl-PL" dirty="0"/>
          </a:p>
          <a:p>
            <a:endParaRPr lang="pl-PL" altLang="pl-PL" dirty="0"/>
          </a:p>
          <a:p>
            <a:r>
              <a:rPr lang="pl-PL" altLang="pl-PL" dirty="0"/>
              <a:t>Opinie lub orzeczenie można zawsze po badaniu dostarczyć do szkoły.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ytuł 1"/>
          <p:cNvSpPr txBox="1">
            <a:spLocks noGrp="1"/>
          </p:cNvSpPr>
          <p:nvPr>
            <p:ph type="ctrTitle"/>
          </p:nvPr>
        </p:nvSpPr>
        <p:spPr>
          <a:xfrm>
            <a:off x="1012825" y="2230438"/>
            <a:ext cx="8247063" cy="1646237"/>
          </a:xfrm>
        </p:spPr>
        <p:txBody>
          <a:bodyPr/>
          <a:lstStyle/>
          <a:p>
            <a:pPr algn="l" eaLnBrk="1" hangingPunct="1"/>
            <a:r>
              <a:rPr altLang="pl-PL" smtClean="0">
                <a:latin typeface="Trebuchet MS" pitchFamily="34" charset="0"/>
              </a:rPr>
              <a:t>Dziennik elektroniczny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6050" y="1449388"/>
            <a:ext cx="7273925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trzałka w dół 3"/>
          <p:cNvSpPr/>
          <p:nvPr/>
        </p:nvSpPr>
        <p:spPr>
          <a:xfrm rot="2591444">
            <a:off x="8521700" y="2528888"/>
            <a:ext cx="336550" cy="25209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3796" name="pole tekstowe 4"/>
          <p:cNvSpPr txBox="1">
            <a:spLocks noChangeArrowheads="1"/>
          </p:cNvSpPr>
          <p:nvPr/>
        </p:nvSpPr>
        <p:spPr bwMode="auto">
          <a:xfrm>
            <a:off x="8975725" y="1052513"/>
            <a:ext cx="2879725" cy="14779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dirty="0"/>
              <a:t>Link do dziennika elektronicznego jest na naszej stronie internetowej </a:t>
            </a:r>
          </a:p>
          <a:p>
            <a:r>
              <a:rPr lang="pl-PL" altLang="pl-PL" dirty="0" err="1" smtClean="0"/>
              <a:t>www.spwpw.pl</a:t>
            </a:r>
            <a:endParaRPr lang="pl-PL" alt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/>
          <p:cNvSpPr txBox="1">
            <a:spLocks noGrp="1"/>
          </p:cNvSpPr>
          <p:nvPr>
            <p:ph type="title"/>
          </p:nvPr>
        </p:nvSpPr>
        <p:spPr>
          <a:xfrm>
            <a:off x="839788" y="2205038"/>
            <a:ext cx="9521825" cy="1320800"/>
          </a:xfrm>
        </p:spPr>
        <p:txBody>
          <a:bodyPr/>
          <a:lstStyle/>
          <a:p>
            <a:pPr eaLnBrk="1"/>
            <a:r>
              <a:rPr altLang="pl-PL" smtClean="0">
                <a:solidFill>
                  <a:srgbClr val="236292"/>
                </a:solidFill>
                <a:latin typeface="Trebuchet MS" pitchFamily="34" charset="0"/>
              </a:rPr>
              <a:t>Ważne informacje dotyczące  wymagań edukacyjnych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343472" y="476672"/>
            <a:ext cx="5832648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pl-PL" sz="4000" dirty="0"/>
              <a:t>Pierwsze logowanie </a:t>
            </a:r>
          </a:p>
        </p:txBody>
      </p:sp>
      <p:sp>
        <p:nvSpPr>
          <p:cNvPr id="4" name="Prostokąt 3"/>
          <p:cNvSpPr/>
          <p:nvPr/>
        </p:nvSpPr>
        <p:spPr>
          <a:xfrm>
            <a:off x="551384" y="1412776"/>
            <a:ext cx="111612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Na pierwszej wywiadówce </a:t>
            </a:r>
            <a:r>
              <a:rPr lang="pl-PL" dirty="0" smtClean="0"/>
              <a:t>9 </a:t>
            </a:r>
            <a:r>
              <a:rPr lang="pl-PL" dirty="0"/>
              <a:t>września rodzice uczniów klas 1 i </a:t>
            </a:r>
            <a:r>
              <a:rPr lang="pl-PL" dirty="0" smtClean="0"/>
              <a:t>rodzice nowych uczniów </a:t>
            </a:r>
            <a:r>
              <a:rPr lang="pl-PL" dirty="0"/>
              <a:t>otrzymają kody dostępu do </a:t>
            </a:r>
            <a:r>
              <a:rPr lang="pl-PL" dirty="0" smtClean="0"/>
              <a:t>dziennika</a:t>
            </a:r>
            <a:r>
              <a:rPr lang="pl-PL" dirty="0"/>
              <a:t>.</a:t>
            </a:r>
          </a:p>
          <a:p>
            <a:r>
              <a:rPr lang="pl-PL" dirty="0"/>
              <a:t>Rodzice uczniów, którzy są już uczniami naszej szkoły, logują się według poniższej instrukcji:</a:t>
            </a:r>
          </a:p>
          <a:p>
            <a:r>
              <a:rPr lang="pl-PL" dirty="0"/>
              <a:t>W związku ze zmianami w Dzienniku, każdy Rodzic i Uczeń będzie musiał samodzielnie – bez udziału Szkoły – zaktualizować swoje konto w Dzienniku.</a:t>
            </a:r>
          </a:p>
          <a:p>
            <a:r>
              <a:rPr lang="pl-PL" b="1" dirty="0"/>
              <a:t>Krok 1: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Uczeń i Rodzic logują się do Dziennika VULCAN.</a:t>
            </a:r>
          </a:p>
          <a:p>
            <a:r>
              <a:rPr lang="pl-PL" b="1" dirty="0"/>
              <a:t>Krok 2: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Uczeń i Rodzic podają 4 ostatnie cyfry numeru PESEL w celu weryfikacji.</a:t>
            </a:r>
          </a:p>
          <a:p>
            <a:r>
              <a:rPr lang="pl-PL" b="1" dirty="0"/>
              <a:t>Krok 3: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Uczeń i Rodzic wybierają rodzaj konta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r>
              <a:rPr lang="pl-PL" dirty="0" smtClean="0"/>
              <a:t>W razie jakichkolwiek trudności pomocą służy pan informatyk.</a:t>
            </a:r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ytuł 1"/>
          <p:cNvSpPr txBox="1">
            <a:spLocks noGrp="1"/>
          </p:cNvSpPr>
          <p:nvPr>
            <p:ph type="title"/>
          </p:nvPr>
        </p:nvSpPr>
        <p:spPr>
          <a:xfrm>
            <a:off x="550863" y="260350"/>
            <a:ext cx="8640762" cy="1296988"/>
          </a:xfrm>
        </p:spPr>
        <p:txBody>
          <a:bodyPr/>
          <a:lstStyle/>
          <a:p>
            <a:pPr eaLnBrk="1">
              <a:defRPr/>
            </a:pPr>
            <a:r>
              <a:rPr altLang="pl-P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Ubezpieczenie uczniów</a:t>
            </a:r>
            <a:r>
              <a:rPr altLang="pl-PL" dirty="0" smtClean="0">
                <a:latin typeface="Trebuchet MS" pitchFamily="34" charset="0"/>
              </a:rPr>
              <a:t/>
            </a:r>
            <a:br>
              <a:rPr altLang="pl-PL" dirty="0" smtClean="0">
                <a:latin typeface="Trebuchet MS" pitchFamily="34" charset="0"/>
              </a:rPr>
            </a:br>
            <a:endParaRPr altLang="pl-PL" dirty="0" smtClean="0">
              <a:latin typeface="Trebuchet MS" pitchFamily="34" charset="0"/>
            </a:endParaRPr>
          </a:p>
        </p:txBody>
      </p:sp>
      <p:sp>
        <p:nvSpPr>
          <p:cNvPr id="35843" name="Prostokąt 1"/>
          <p:cNvSpPr>
            <a:spLocks noChangeArrowheads="1"/>
          </p:cNvSpPr>
          <p:nvPr/>
        </p:nvSpPr>
        <p:spPr bwMode="auto">
          <a:xfrm>
            <a:off x="407988" y="1444625"/>
            <a:ext cx="10225087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altLang="pl-PL" dirty="0">
              <a:latin typeface="inherit"/>
            </a:endParaRPr>
          </a:p>
          <a:p>
            <a:r>
              <a:rPr lang="pl-PL" altLang="pl-PL" sz="2800" dirty="0">
                <a:solidFill>
                  <a:srgbClr val="333333"/>
                </a:solidFill>
                <a:latin typeface="HelveticaNeue-Light"/>
              </a:rPr>
              <a:t>Szkoła nie pośredniczy w zawieraniu umów ubezpieczenia uczniów. </a:t>
            </a:r>
          </a:p>
          <a:p>
            <a:r>
              <a:rPr lang="pl-PL" altLang="pl-PL" sz="2800" dirty="0">
                <a:solidFill>
                  <a:srgbClr val="333333"/>
                </a:solidFill>
                <a:latin typeface="HelveticaNeue-Light"/>
              </a:rPr>
              <a:t>Jeżeli rodzice chcą ubezpieczyć swoje dziecko, muszą zrobić to indywidualnie.</a:t>
            </a:r>
          </a:p>
          <a:p>
            <a:endParaRPr lang="pl-PL" altLang="pl-PL" dirty="0">
              <a:solidFill>
                <a:srgbClr val="333333"/>
              </a:solidFill>
              <a:latin typeface="HelveticaNeue-Ligh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ole tekstowe 4"/>
          <p:cNvSpPr txBox="1">
            <a:spLocks noChangeArrowheads="1"/>
          </p:cNvSpPr>
          <p:nvPr/>
        </p:nvSpPr>
        <p:spPr bwMode="auto">
          <a:xfrm>
            <a:off x="911225" y="404812"/>
            <a:ext cx="9793287" cy="5847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altLang="pl-PL" dirty="0"/>
              <a:t>Nasza strona internetowa: </a:t>
            </a:r>
            <a:r>
              <a:rPr lang="pl-PL" altLang="pl-PL" sz="3200" b="1" dirty="0" err="1" smtClean="0">
                <a:hlinkClick r:id="rId2"/>
              </a:rPr>
              <a:t>www.spwpw.pl</a:t>
            </a:r>
            <a:r>
              <a:rPr lang="pl-PL" altLang="pl-PL" sz="3200" b="1" dirty="0"/>
              <a:t> </a:t>
            </a:r>
            <a:r>
              <a:rPr lang="pl-PL" altLang="pl-PL" sz="3200" b="1" dirty="0" smtClean="0"/>
              <a:t>  </a:t>
            </a:r>
            <a:endParaRPr lang="pl-PL" altLang="pl-PL" sz="3200" b="1" dirty="0">
              <a:solidFill>
                <a:srgbClr val="FF0000"/>
              </a:solidFill>
            </a:endParaRPr>
          </a:p>
        </p:txBody>
      </p:sp>
      <p:pic>
        <p:nvPicPr>
          <p:cNvPr id="36867" name="Obraz 1"/>
          <p:cNvPicPr>
            <a:picLocks noChangeAspect="1"/>
          </p:cNvPicPr>
          <p:nvPr/>
        </p:nvPicPr>
        <p:blipFill>
          <a:blip r:embed="rId3" cstate="print"/>
          <a:srcRect l="9409" t="20769" r="19751" b="-3999"/>
          <a:stretch>
            <a:fillRect/>
          </a:stretch>
        </p:blipFill>
        <p:spPr bwMode="auto">
          <a:xfrm>
            <a:off x="766763" y="1341438"/>
            <a:ext cx="9217025" cy="577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550863" y="260350"/>
            <a:ext cx="8640762" cy="1296988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pl-PL" sz="3600" kern="1200">
                <a:solidFill>
                  <a:srgbClr val="5FCBEF"/>
                </a:solidFill>
                <a:latin typeface="Trebuchet M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FCBEF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FCBEF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FCBEF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FCBEF"/>
                </a:solidFill>
                <a:latin typeface="Trebuchet MS" panose="020B0603020202020204" pitchFamily="34" charset="0"/>
              </a:defRPr>
            </a:lvl5pPr>
            <a:lvl6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FCBEF"/>
                </a:solidFill>
                <a:latin typeface="Trebuchet MS" panose="020B0603020202020204" pitchFamily="34" charset="0"/>
              </a:defRPr>
            </a:lvl6pPr>
            <a:lvl7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FCBEF"/>
                </a:solidFill>
                <a:latin typeface="Trebuchet MS" panose="020B0603020202020204" pitchFamily="34" charset="0"/>
              </a:defRPr>
            </a:lvl7pPr>
            <a:lvl8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FCBEF"/>
                </a:solidFill>
                <a:latin typeface="Trebuchet MS" panose="020B0603020202020204" pitchFamily="34" charset="0"/>
              </a:defRPr>
            </a:lvl8pPr>
            <a:lvl9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FCBEF"/>
                </a:solidFill>
                <a:latin typeface="Trebuchet MS" panose="020B0603020202020204" pitchFamily="34" charset="0"/>
              </a:defRPr>
            </a:lvl9pPr>
          </a:lstStyle>
          <a:p>
            <a:pPr eaLnBrk="1">
              <a:defRPr/>
            </a:pPr>
            <a:r>
              <a:rPr altLang="pl-P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Inne ważne informacje</a:t>
            </a:r>
            <a:r>
              <a:rPr altLang="pl-PL" dirty="0" smtClean="0">
                <a:latin typeface="Trebuchet MS" pitchFamily="34" charset="0"/>
              </a:rPr>
              <a:t/>
            </a:r>
            <a:br>
              <a:rPr altLang="pl-PL" dirty="0" smtClean="0">
                <a:latin typeface="Trebuchet MS" pitchFamily="34" charset="0"/>
              </a:rPr>
            </a:br>
            <a:endParaRPr altLang="pl-PL" dirty="0" smtClean="0">
              <a:latin typeface="Trebuchet MS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50863" y="980728"/>
            <a:ext cx="1087437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pl-PL" altLang="pl-PL" dirty="0">
                <a:solidFill>
                  <a:srgbClr val="333333"/>
                </a:solidFill>
                <a:latin typeface="HelveticaNeue-Light"/>
              </a:rPr>
              <a:t>Prosimy o jak najszybsze dostarczenie do szkoły kart świetlicowych, które obowiązkowo </a:t>
            </a:r>
            <a:r>
              <a:rPr lang="pl-PL" altLang="pl-PL" dirty="0" smtClean="0">
                <a:solidFill>
                  <a:srgbClr val="333333"/>
                </a:solidFill>
                <a:latin typeface="HelveticaNeue-Light"/>
              </a:rPr>
              <a:t>oddają uczniowie </a:t>
            </a:r>
            <a:r>
              <a:rPr lang="pl-PL" altLang="pl-PL" dirty="0">
                <a:solidFill>
                  <a:srgbClr val="333333"/>
                </a:solidFill>
                <a:latin typeface="HelveticaNeue-Light"/>
              </a:rPr>
              <a:t>dojeżdżający. </a:t>
            </a:r>
            <a:endParaRPr lang="pl-PL" altLang="pl-PL" i="1" dirty="0">
              <a:solidFill>
                <a:srgbClr val="333333"/>
              </a:solidFill>
              <a:latin typeface="HelveticaNeue-Light"/>
            </a:endParaRPr>
          </a:p>
          <a:p>
            <a:pPr>
              <a:defRPr/>
            </a:pPr>
            <a:r>
              <a:rPr lang="pl-PL" dirty="0" smtClean="0"/>
              <a:t>Uczeń </a:t>
            </a:r>
            <a:r>
              <a:rPr lang="pl-PL" dirty="0"/>
              <a:t>po zakończonych zajęciach udaje się od razu do domu lub oczekuje na rodzica w </a:t>
            </a:r>
            <a:r>
              <a:rPr lang="pl-PL" dirty="0" smtClean="0"/>
              <a:t>świetlicy,           bądź  </a:t>
            </a:r>
            <a:r>
              <a:rPr lang="pl-PL" dirty="0"/>
              <a:t>czeka na przyjazd autobusu pod opieką nauczyciela dyżurującego ( po 6. i 7. lekcji). </a:t>
            </a:r>
            <a:r>
              <a:rPr lang="pl-PL" dirty="0">
                <a:solidFill>
                  <a:srgbClr val="FF0000"/>
                </a:solidFill>
              </a:rPr>
              <a:t>Nie może przebywać na placu zabaw, przed szkołą bez opieki.</a:t>
            </a:r>
          </a:p>
          <a:p>
            <a:pPr>
              <a:defRPr/>
            </a:pPr>
            <a:r>
              <a:rPr lang="pl-PL" dirty="0" smtClean="0"/>
              <a:t>Uczniowie </a:t>
            </a:r>
            <a:r>
              <a:rPr lang="pl-PL" dirty="0"/>
              <a:t>dojeżdżający automatycznie są przypisywani do świetlicy i tylko tam powinni oczekiwać na przyjazd autobusu</a:t>
            </a:r>
            <a:r>
              <a:rPr lang="pl-PL" dirty="0" smtClean="0"/>
              <a:t>.</a:t>
            </a:r>
            <a:endParaRPr lang="pl-PL" altLang="pl-PL" i="1" dirty="0">
              <a:solidFill>
                <a:srgbClr val="333333"/>
              </a:solidFill>
              <a:latin typeface="HelveticaNeue-Light"/>
            </a:endParaRPr>
          </a:p>
          <a:p>
            <a:pPr marL="342900" indent="-342900">
              <a:defRPr/>
            </a:pPr>
            <a:r>
              <a:rPr lang="pl-PL" altLang="pl-PL" dirty="0">
                <a:solidFill>
                  <a:srgbClr val="FF0000"/>
                </a:solidFill>
                <a:latin typeface="HelveticaNeue-Light"/>
              </a:rPr>
              <a:t>2.Prosimy, aby uczniowie zmieniali obuwie. </a:t>
            </a:r>
          </a:p>
          <a:p>
            <a:r>
              <a:rPr lang="pl-PL" altLang="pl-PL" dirty="0">
                <a:solidFill>
                  <a:srgbClr val="333333"/>
                </a:solidFill>
                <a:latin typeface="HelveticaNeue-Light"/>
              </a:rPr>
              <a:t>3. Od </a:t>
            </a:r>
            <a:r>
              <a:rPr lang="pl-PL" altLang="pl-PL" dirty="0" smtClean="0">
                <a:solidFill>
                  <a:srgbClr val="333333"/>
                </a:solidFill>
                <a:latin typeface="HelveticaNeue-Light"/>
              </a:rPr>
              <a:t>8 </a:t>
            </a:r>
            <a:r>
              <a:rPr lang="pl-PL" altLang="pl-PL" dirty="0">
                <a:solidFill>
                  <a:srgbClr val="333333"/>
                </a:solidFill>
                <a:latin typeface="HelveticaNeue-Light"/>
              </a:rPr>
              <a:t>września ruszyła stołówka szkolna </a:t>
            </a:r>
            <a:r>
              <a:rPr lang="pl-PL" altLang="pl-PL" dirty="0" smtClean="0">
                <a:solidFill>
                  <a:srgbClr val="333333"/>
                </a:solidFill>
                <a:latin typeface="HelveticaNeue-Light"/>
              </a:rPr>
              <a:t>.</a:t>
            </a:r>
            <a:r>
              <a:rPr lang="pl-PL" dirty="0"/>
              <a:t> Warunkiem zapisania na obiady jest pobranie u intendenta i oddanie podpisanej przez rodzica lub opiekuna karty obiadowej.</a:t>
            </a:r>
            <a:br>
              <a:rPr lang="pl-PL" dirty="0"/>
            </a:br>
            <a:r>
              <a:rPr lang="pl-PL" dirty="0"/>
              <a:t>Proszę zapoznać się z regulaminem stołówki</a:t>
            </a:r>
            <a:r>
              <a:rPr lang="pl-PL" dirty="0" smtClean="0"/>
              <a:t>. Nastąpiła zmiana w punkcie III.12: Rodzic/ opiekun ma obowiązek zgłosić dłuższą nieobecność dziecka w pierwszym dniu jej rozpoczęcia na okoliczność jej dłuższego trwania. Wówczas odpisowi, podlegają posiłki od trzeciego dnia jej nastania aż do powrotu do szkoły. Nieobecność można zgłosić osobiście/telefonicznie w sekretariacie szkoły, również mailowo na adres </a:t>
            </a:r>
            <a:r>
              <a:rPr lang="pl-PL" dirty="0" err="1" smtClean="0"/>
              <a:t>ewa.krutki@spwpw.pl</a:t>
            </a:r>
            <a:r>
              <a:rPr lang="pl-PL" dirty="0" smtClean="0"/>
              <a:t> ( zalecane) </a:t>
            </a:r>
            <a:endParaRPr lang="pl-PL" dirty="0"/>
          </a:p>
          <a:p>
            <a:r>
              <a:rPr lang="pl-PL" altLang="pl-PL" dirty="0" smtClean="0">
                <a:solidFill>
                  <a:srgbClr val="333333"/>
                </a:solidFill>
                <a:latin typeface="HelveticaNeue-Light"/>
              </a:rPr>
              <a:t>Informacja </a:t>
            </a:r>
            <a:r>
              <a:rPr lang="pl-PL" altLang="pl-PL" dirty="0">
                <a:solidFill>
                  <a:srgbClr val="333333"/>
                </a:solidFill>
                <a:latin typeface="HelveticaNeue-Light"/>
              </a:rPr>
              <a:t>o odpłatnościach zamieszczana jest na stronie szkoły w zakładce: DLA RODZICA/ Odpłatności za wyżywienie.</a:t>
            </a:r>
          </a:p>
          <a:p>
            <a:pPr marL="342900" indent="-342900">
              <a:buFontTx/>
              <a:buAutoNum type="arabicPeriod" startAt="4"/>
              <a:defRPr/>
            </a:pPr>
            <a:r>
              <a:rPr lang="pl-PL" altLang="pl-PL" dirty="0">
                <a:solidFill>
                  <a:srgbClr val="333333"/>
                </a:solidFill>
                <a:latin typeface="HelveticaNeue-Light"/>
              </a:rPr>
              <a:t>Po wyborze trójek klasowych, zapraszamy przedstawiciela na zebranie w świetlicy ( godz. </a:t>
            </a:r>
            <a:r>
              <a:rPr lang="pl-PL" altLang="pl-PL" dirty="0" smtClean="0">
                <a:solidFill>
                  <a:srgbClr val="333333"/>
                </a:solidFill>
                <a:latin typeface="HelveticaNeue-Light"/>
              </a:rPr>
              <a:t>18.15.).</a:t>
            </a:r>
            <a:endParaRPr lang="pl-PL" altLang="pl-PL" dirty="0">
              <a:solidFill>
                <a:srgbClr val="333333"/>
              </a:solidFill>
              <a:latin typeface="HelveticaNeue-Light"/>
            </a:endParaRPr>
          </a:p>
          <a:p>
            <a:pPr>
              <a:defRPr/>
            </a:pPr>
            <a:r>
              <a:rPr lang="pl-PL" altLang="pl-PL" dirty="0" smtClean="0">
                <a:solidFill>
                  <a:srgbClr val="333333"/>
                </a:solidFill>
                <a:latin typeface="HelveticaNeue-Light"/>
              </a:rPr>
              <a:t>     </a:t>
            </a:r>
            <a:endParaRPr lang="pl-PL" altLang="pl-PL" dirty="0">
              <a:solidFill>
                <a:srgbClr val="333333"/>
              </a:solidFill>
              <a:latin typeface="HelveticaNeue-Light"/>
            </a:endParaRPr>
          </a:p>
          <a:p>
            <a:pPr>
              <a:defRPr/>
            </a:pPr>
            <a:endParaRPr lang="pl-PL" altLang="pl-PL" dirty="0">
              <a:solidFill>
                <a:srgbClr val="333333"/>
              </a:solidFill>
              <a:latin typeface="HelveticaNeue-Light"/>
            </a:endParaRPr>
          </a:p>
          <a:p>
            <a:pPr>
              <a:defRPr/>
            </a:pPr>
            <a:endParaRPr lang="pl-PL" altLang="pl-PL" dirty="0">
              <a:solidFill>
                <a:srgbClr val="333333"/>
              </a:solidFill>
              <a:latin typeface="HelveticaNeue-Ligh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ole tekstowe 1"/>
          <p:cNvSpPr txBox="1">
            <a:spLocks noChangeArrowheads="1"/>
          </p:cNvSpPr>
          <p:nvPr/>
        </p:nvSpPr>
        <p:spPr bwMode="auto">
          <a:xfrm>
            <a:off x="1828800" y="1901825"/>
            <a:ext cx="7170738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3200">
                <a:solidFill>
                  <a:srgbClr val="000000"/>
                </a:solidFill>
                <a:latin typeface="Trebuchet MS" pitchFamily="34" charset="0"/>
              </a:rPr>
              <a:t>Dziękujemy za uwagę</a:t>
            </a:r>
          </a:p>
          <a:p>
            <a:pPr eaLnBrk="1" hangingPunct="1"/>
            <a:endParaRPr lang="pl-PL" altLang="pl-PL" sz="3200">
              <a:solidFill>
                <a:srgbClr val="000000"/>
              </a:solidFill>
              <a:latin typeface="Trebuchet MS" pitchFamily="34" charset="0"/>
            </a:endParaRPr>
          </a:p>
          <a:p>
            <a:pPr eaLnBrk="1" hangingPunct="1"/>
            <a:endParaRPr lang="pl-PL" altLang="pl-PL">
              <a:solidFill>
                <a:srgbClr val="00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ole tekstowe 1"/>
          <p:cNvSpPr txBox="1">
            <a:spLocks noChangeArrowheads="1"/>
          </p:cNvSpPr>
          <p:nvPr/>
        </p:nvSpPr>
        <p:spPr bwMode="auto">
          <a:xfrm>
            <a:off x="550863" y="476250"/>
            <a:ext cx="997743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2800" dirty="0">
                <a:solidFill>
                  <a:srgbClr val="174261"/>
                </a:solidFill>
                <a:latin typeface="Trebuchet MS" pitchFamily="34" charset="0"/>
              </a:rPr>
              <a:t>Wymagania edukacyjne niezbędne do otrzymania przez ucznia poszczególnych śródrocznych i rocznych ocen klasyfikacyjnych z zajęć edukacyjnych</a:t>
            </a:r>
          </a:p>
          <a:p>
            <a:pPr eaLnBrk="1" hangingPunct="1"/>
            <a:endParaRPr lang="pl-PL" altLang="pl-PL" dirty="0">
              <a:solidFill>
                <a:srgbClr val="000000"/>
              </a:solidFill>
              <a:latin typeface="Trebuchet MS" pitchFamily="34" charset="0"/>
            </a:endParaRPr>
          </a:p>
          <a:p>
            <a:pPr eaLnBrk="1" hangingPunct="1"/>
            <a:r>
              <a:rPr lang="pl-PL" altLang="pl-PL" i="1" dirty="0">
                <a:solidFill>
                  <a:srgbClr val="000000"/>
                </a:solidFill>
                <a:latin typeface="Trebuchet MS" pitchFamily="34" charset="0"/>
              </a:rPr>
              <a:t>czyli co uczeń musi umieć z poszczególnych przedmiotów </a:t>
            </a:r>
            <a:r>
              <a:rPr lang="pl-PL" altLang="pl-PL" i="1" dirty="0" smtClean="0">
                <a:solidFill>
                  <a:srgbClr val="000000"/>
                </a:solidFill>
                <a:latin typeface="Trebuchet MS" pitchFamily="34" charset="0"/>
              </a:rPr>
              <a:t>,aby </a:t>
            </a:r>
            <a:r>
              <a:rPr lang="pl-PL" altLang="pl-PL" i="1" dirty="0">
                <a:solidFill>
                  <a:srgbClr val="000000"/>
                </a:solidFill>
                <a:latin typeface="Trebuchet MS" pitchFamily="34" charset="0"/>
              </a:rPr>
              <a:t>otrzymać konkretną ocenę.</a:t>
            </a:r>
          </a:p>
          <a:p>
            <a:pPr eaLnBrk="1" hangingPunct="1"/>
            <a:r>
              <a:rPr lang="pl-PL" altLang="pl-PL" i="1" dirty="0">
                <a:solidFill>
                  <a:srgbClr val="000000"/>
                </a:solidFill>
                <a:latin typeface="Trebuchet MS" pitchFamily="34" charset="0"/>
              </a:rPr>
              <a:t>Uczniowie zostali z nimi zapoznani na pierwszych lekcjach. </a:t>
            </a:r>
          </a:p>
          <a:p>
            <a:pPr eaLnBrk="1" hangingPunct="1"/>
            <a:r>
              <a:rPr lang="pl-PL" altLang="pl-PL" i="1" dirty="0">
                <a:solidFill>
                  <a:srgbClr val="000000"/>
                </a:solidFill>
                <a:latin typeface="Trebuchet MS" pitchFamily="34" charset="0"/>
              </a:rPr>
              <a:t>Wymagania te są dla Państwa dostępne u nauczycieli przedmiotów oraz na szkolnej stronie internetowej</a:t>
            </a:r>
          </a:p>
          <a:p>
            <a:pPr eaLnBrk="1" hangingPunct="1"/>
            <a:endParaRPr lang="pl-PL" altLang="pl-PL" i="1" dirty="0">
              <a:solidFill>
                <a:srgbClr val="000000"/>
              </a:solidFill>
              <a:latin typeface="Trebuchet MS" pitchFamily="34" charset="0"/>
            </a:endParaRPr>
          </a:p>
        </p:txBody>
      </p:sp>
      <p:grpSp>
        <p:nvGrpSpPr>
          <p:cNvPr id="8195" name="Grupa 4"/>
          <p:cNvGrpSpPr>
            <a:grpSpLocks/>
          </p:cNvGrpSpPr>
          <p:nvPr/>
        </p:nvGrpSpPr>
        <p:grpSpPr bwMode="auto">
          <a:xfrm>
            <a:off x="2208213" y="3213100"/>
            <a:ext cx="9336087" cy="3933825"/>
            <a:chOff x="3143672" y="3284984"/>
            <a:chExt cx="6840760" cy="2613052"/>
          </a:xfrm>
        </p:grpSpPr>
        <p:pic>
          <p:nvPicPr>
            <p:cNvPr id="8196" name="Obraz 2"/>
            <p:cNvPicPr>
              <a:picLocks noChangeAspect="1" noChangeArrowheads="1"/>
            </p:cNvPicPr>
            <p:nvPr/>
          </p:nvPicPr>
          <p:blipFill>
            <a:blip r:embed="rId2" cstate="print"/>
            <a:srcRect b="31493"/>
            <a:stretch>
              <a:fillRect/>
            </a:stretch>
          </p:blipFill>
          <p:spPr bwMode="auto">
            <a:xfrm>
              <a:off x="3143672" y="3284984"/>
              <a:ext cx="6840760" cy="2613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Elipsa 3"/>
            <p:cNvSpPr/>
            <p:nvPr/>
          </p:nvSpPr>
          <p:spPr>
            <a:xfrm>
              <a:off x="7176475" y="4509259"/>
              <a:ext cx="1223683" cy="720223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ole tekstowe 1"/>
          <p:cNvSpPr txBox="1">
            <a:spLocks noChangeArrowheads="1"/>
          </p:cNvSpPr>
          <p:nvPr/>
        </p:nvSpPr>
        <p:spPr bwMode="auto">
          <a:xfrm>
            <a:off x="463550" y="938213"/>
            <a:ext cx="103060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l-PL" altLang="pl-PL" sz="3200">
                <a:solidFill>
                  <a:srgbClr val="000000"/>
                </a:solidFill>
                <a:latin typeface="Trebuchet MS" pitchFamily="34" charset="0"/>
              </a:rPr>
              <a:t>Sposoby sprawdzania osiągnięć edukacyjnych uczniów</a:t>
            </a:r>
          </a:p>
          <a:p>
            <a:pPr algn="ctr" eaLnBrk="1" hangingPunct="1"/>
            <a:r>
              <a:rPr lang="pl-PL" altLang="pl-PL" sz="3200">
                <a:solidFill>
                  <a:srgbClr val="000000"/>
                </a:solidFill>
                <a:latin typeface="Trebuchet MS" pitchFamily="34" charset="0"/>
              </a:rPr>
              <a:t>klas I- III SP</a:t>
            </a:r>
          </a:p>
          <a:p>
            <a:pPr eaLnBrk="1" hangingPunct="1"/>
            <a:endParaRPr lang="pl-PL" altLang="pl-PL" sz="320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9219" name="pole tekstowe 2"/>
          <p:cNvSpPr txBox="1">
            <a:spLocks noChangeArrowheads="1"/>
          </p:cNvSpPr>
          <p:nvPr/>
        </p:nvSpPr>
        <p:spPr bwMode="auto">
          <a:xfrm>
            <a:off x="695325" y="2820988"/>
            <a:ext cx="7907338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>
                <a:solidFill>
                  <a:srgbClr val="000000"/>
                </a:solidFill>
                <a:latin typeface="Trebuchet MS" pitchFamily="34" charset="0"/>
              </a:rPr>
              <a:t>Ocenianie bieżące, śródroczne i roczne uczniów klas I- III SP</a:t>
            </a:r>
          </a:p>
          <a:p>
            <a:pPr eaLnBrk="1" hangingPunct="1"/>
            <a:r>
              <a:rPr lang="pl-PL" altLang="pl-PL">
                <a:solidFill>
                  <a:srgbClr val="000000"/>
                </a:solidFill>
                <a:latin typeface="Trebuchet MS" pitchFamily="34" charset="0"/>
              </a:rPr>
              <a:t>obejmuje następujące obszary</a:t>
            </a:r>
          </a:p>
          <a:p>
            <a:pPr eaLnBrk="1" hangingPunct="1"/>
            <a:r>
              <a:rPr lang="pl-PL" altLang="pl-PL">
                <a:solidFill>
                  <a:srgbClr val="000000"/>
                </a:solidFill>
                <a:latin typeface="Trebuchet MS" pitchFamily="34" charset="0"/>
              </a:rPr>
              <a:t>aktywności dziecka:</a:t>
            </a:r>
          </a:p>
          <a:p>
            <a:pPr eaLnBrk="1" hangingPunct="1"/>
            <a:r>
              <a:rPr lang="pl-PL" altLang="pl-PL">
                <a:solidFill>
                  <a:srgbClr val="000000"/>
                </a:solidFill>
                <a:latin typeface="Trebuchet MS" pitchFamily="34" charset="0"/>
              </a:rPr>
              <a:t>1) Czytanie i opracowywanie tekstów.</a:t>
            </a:r>
          </a:p>
          <a:p>
            <a:pPr eaLnBrk="1" hangingPunct="1"/>
            <a:r>
              <a:rPr lang="pl-PL" altLang="pl-PL">
                <a:solidFill>
                  <a:srgbClr val="000000"/>
                </a:solidFill>
                <a:latin typeface="Trebuchet MS" pitchFamily="34" charset="0"/>
              </a:rPr>
              <a:t>2) Mówienie.</a:t>
            </a:r>
          </a:p>
          <a:p>
            <a:pPr eaLnBrk="1" hangingPunct="1"/>
            <a:r>
              <a:rPr lang="pl-PL" altLang="pl-PL">
                <a:solidFill>
                  <a:srgbClr val="000000"/>
                </a:solidFill>
                <a:latin typeface="Trebuchet MS" pitchFamily="34" charset="0"/>
              </a:rPr>
              <a:t>3) Słuchanie.</a:t>
            </a:r>
          </a:p>
          <a:p>
            <a:pPr eaLnBrk="1" hangingPunct="1"/>
            <a:r>
              <a:rPr lang="pl-PL" altLang="pl-PL">
                <a:solidFill>
                  <a:srgbClr val="000000"/>
                </a:solidFill>
                <a:latin typeface="Trebuchet MS" pitchFamily="34" charset="0"/>
              </a:rPr>
              <a:t>4) Pisanie.</a:t>
            </a:r>
          </a:p>
          <a:p>
            <a:pPr eaLnBrk="1" hangingPunct="1"/>
            <a:r>
              <a:rPr lang="pl-PL" altLang="pl-PL">
                <a:solidFill>
                  <a:srgbClr val="000000"/>
                </a:solidFill>
                <a:latin typeface="Trebuchet MS" pitchFamily="34" charset="0"/>
              </a:rPr>
              <a:t>5) Rachowanie.</a:t>
            </a:r>
          </a:p>
          <a:p>
            <a:pPr eaLnBrk="1" hangingPunct="1"/>
            <a:r>
              <a:rPr lang="pl-PL" altLang="pl-PL">
                <a:solidFill>
                  <a:srgbClr val="000000"/>
                </a:solidFill>
                <a:latin typeface="Trebuchet MS" pitchFamily="34" charset="0"/>
              </a:rPr>
              <a:t>6) Obszar artystyczno-techniczny.</a:t>
            </a:r>
          </a:p>
          <a:p>
            <a:pPr eaLnBrk="1" hangingPunct="1"/>
            <a:r>
              <a:rPr lang="pl-PL" altLang="pl-PL">
                <a:solidFill>
                  <a:srgbClr val="000000"/>
                </a:solidFill>
                <a:latin typeface="Trebuchet MS" pitchFamily="34" charset="0"/>
              </a:rPr>
              <a:t>7) Ruch.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rostokąt 1"/>
          <p:cNvSpPr>
            <a:spLocks noChangeArrowheads="1"/>
          </p:cNvSpPr>
          <p:nvPr/>
        </p:nvSpPr>
        <p:spPr bwMode="auto">
          <a:xfrm>
            <a:off x="623888" y="1425575"/>
            <a:ext cx="10653712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>
                <a:latin typeface="Trebuchet MS" pitchFamily="34" charset="0"/>
              </a:rPr>
              <a:t>Może być wyrażone symbolem  cyfrowym: 6, 5, 4, 3, 2, 1.</a:t>
            </a:r>
          </a:p>
          <a:p>
            <a:pPr eaLnBrk="1" hangingPunct="1"/>
            <a:endParaRPr lang="pl-PL" altLang="pl-PL">
              <a:latin typeface="Trebuchet MS" pitchFamily="34" charset="0"/>
            </a:endParaRPr>
          </a:p>
          <a:p>
            <a:pPr lvl="2" eaLnBrk="1" hangingPunct="1"/>
            <a:r>
              <a:rPr lang="pl-PL" altLang="pl-PL">
                <a:latin typeface="Trebuchet MS" pitchFamily="34" charset="0"/>
              </a:rPr>
              <a:t>6 – Robisz duże postępy, osiągasz doskonale wyniki.</a:t>
            </a:r>
            <a:endParaRPr lang="pl-PL" altLang="pl-PL" sz="2800">
              <a:latin typeface="Trebuchet MS" pitchFamily="34" charset="0"/>
            </a:endParaRPr>
          </a:p>
          <a:p>
            <a:pPr lvl="2" eaLnBrk="1" hangingPunct="1"/>
            <a:r>
              <a:rPr lang="pl-PL" altLang="pl-PL">
                <a:latin typeface="Trebuchet MS" pitchFamily="34" charset="0"/>
              </a:rPr>
              <a:t>5 – Osiągasz bardzo dobre wyniki w nauce.</a:t>
            </a:r>
            <a:endParaRPr lang="pl-PL" altLang="pl-PL" sz="2800">
              <a:latin typeface="Trebuchet MS" pitchFamily="34" charset="0"/>
            </a:endParaRPr>
          </a:p>
          <a:p>
            <a:pPr lvl="2" eaLnBrk="1" hangingPunct="1"/>
            <a:r>
              <a:rPr lang="pl-PL" altLang="pl-PL">
                <a:latin typeface="Trebuchet MS" pitchFamily="34" charset="0"/>
              </a:rPr>
              <a:t>4 – Pracujesz i osiągasz dobre wyniki w nauce. Zastanów się, czy nie można lepiej.</a:t>
            </a:r>
            <a:endParaRPr lang="pl-PL" altLang="pl-PL" sz="2800">
              <a:latin typeface="Trebuchet MS" pitchFamily="34" charset="0"/>
            </a:endParaRPr>
          </a:p>
          <a:p>
            <a:pPr lvl="2" eaLnBrk="1" hangingPunct="1"/>
            <a:r>
              <a:rPr lang="pl-PL" altLang="pl-PL">
                <a:latin typeface="Trebuchet MS" pitchFamily="34" charset="0"/>
              </a:rPr>
              <a:t>3 – Osiągasz wyniki wystarczające. Musisz jeszcze postarać się.</a:t>
            </a:r>
            <a:endParaRPr lang="pl-PL" altLang="pl-PL" sz="2800">
              <a:latin typeface="Trebuchet MS" pitchFamily="34" charset="0"/>
            </a:endParaRPr>
          </a:p>
          <a:p>
            <a:pPr lvl="2" eaLnBrk="1" hangingPunct="1"/>
            <a:r>
              <a:rPr lang="pl-PL" altLang="pl-PL">
                <a:latin typeface="Trebuchet MS" pitchFamily="34" charset="0"/>
              </a:rPr>
              <a:t>2 – Niestety, osiągasz wyniki słabe, niewystarczające. Myślę, że stać cię na lepszą pracę.</a:t>
            </a:r>
            <a:endParaRPr lang="pl-PL" altLang="pl-PL" sz="2800">
              <a:latin typeface="Trebuchet MS" pitchFamily="34" charset="0"/>
            </a:endParaRPr>
          </a:p>
          <a:p>
            <a:pPr lvl="2" eaLnBrk="1" hangingPunct="1"/>
            <a:r>
              <a:rPr lang="pl-PL" altLang="pl-PL">
                <a:latin typeface="Trebuchet MS" pitchFamily="34" charset="0"/>
              </a:rPr>
              <a:t>1 – Osiągasz wyniki poniżej wymagań. Zastanów się, co należy zrobić, aby poprawić swoje wyniki.</a:t>
            </a:r>
          </a:p>
          <a:p>
            <a:pPr lvl="2" eaLnBrk="1" hangingPunct="1"/>
            <a:endParaRPr lang="pl-PL" altLang="pl-PL" sz="2800">
              <a:solidFill>
                <a:srgbClr val="000000"/>
              </a:solidFill>
              <a:latin typeface="Trebuchet MS" pitchFamily="34" charset="0"/>
            </a:endParaRPr>
          </a:p>
          <a:p>
            <a:pPr eaLnBrk="1" hangingPunct="1"/>
            <a:r>
              <a:rPr lang="pl-PL" altLang="pl-PL">
                <a:solidFill>
                  <a:srgbClr val="000000"/>
                </a:solidFill>
                <a:latin typeface="Trebuchet MS" pitchFamily="34" charset="0"/>
              </a:rPr>
              <a:t>Ocenianie śródroczne i roczne mające charakter opisowy dokonywane jest na podstawie wnikliwej obserwacji rozwoju dziecka.</a:t>
            </a:r>
          </a:p>
          <a:p>
            <a:pPr eaLnBrk="1" hangingPunct="1"/>
            <a:endParaRPr lang="pl-PL" altLang="pl-PL">
              <a:solidFill>
                <a:srgbClr val="000000"/>
              </a:solidFill>
              <a:latin typeface="Trebuchet MS" pitchFamily="34" charset="0"/>
            </a:endParaRPr>
          </a:p>
          <a:p>
            <a:pPr eaLnBrk="1" hangingPunct="1"/>
            <a:endParaRPr lang="pl-PL" altLang="pl-PL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10243" name="pole tekstowe 2"/>
          <p:cNvSpPr txBox="1">
            <a:spLocks noChangeArrowheads="1"/>
          </p:cNvSpPr>
          <p:nvPr/>
        </p:nvSpPr>
        <p:spPr bwMode="auto">
          <a:xfrm>
            <a:off x="623888" y="420688"/>
            <a:ext cx="7461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>
                <a:solidFill>
                  <a:srgbClr val="000000"/>
                </a:solidFill>
                <a:latin typeface="Trebuchet MS" pitchFamily="34" charset="0"/>
              </a:rPr>
              <a:t>Ocenianie w klasach I-III SP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49313" y="617538"/>
            <a:ext cx="9286875" cy="5908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W klasach począwszy od IV SP stosuje się następujące formy sprawdzania osiągnięć edukacyjnych uczniów: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kern="0" dirty="0">
              <a:solidFill>
                <a:srgbClr val="000000"/>
              </a:solidFill>
              <a:latin typeface="Trebuchet MS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-   prace pisemne: testy, kartkówki, sprawdziany, dyktanda, prace klasowe i inne,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-   wypowiedzi ustne, recytacja, ciche i głośne czytanie ze zrozumieniem,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aktywność ucznia na zajęciach edukacyjnych,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wytwory prac uczniowskich,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prowadzenie zeszytu przedmiotowego, zeszytu ćwiczeń,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testy sprawnościowe z wychowania fizycznego.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kern="0" dirty="0">
              <a:solidFill>
                <a:srgbClr val="000000"/>
              </a:solidFill>
              <a:latin typeface="Trebuchet MS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Kryteria oceny prac pisemnych: (przy ich ocenie procenty odpowiednio przeliczane są na punkty).</a:t>
            </a:r>
          </a:p>
          <a:p>
            <a:pPr lvl="4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celujący                             100 %            </a:t>
            </a:r>
          </a:p>
          <a:p>
            <a:pPr lvl="4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bardzo dobry                      86 – 99 %</a:t>
            </a:r>
          </a:p>
          <a:p>
            <a:pPr lvl="4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dobry                                71 – 85 %</a:t>
            </a:r>
          </a:p>
          <a:p>
            <a:pPr lvl="4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dostateczny                       51 – 70 %</a:t>
            </a:r>
          </a:p>
          <a:p>
            <a:pPr lvl="4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dopuszczający                   40 -  50 %</a:t>
            </a:r>
          </a:p>
          <a:p>
            <a:pPr lvl="4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niedostateczny                   0  - 39 %</a:t>
            </a:r>
          </a:p>
          <a:p>
            <a:pPr lvl="4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kern="0" dirty="0">
              <a:solidFill>
                <a:srgbClr val="000000"/>
              </a:solidFill>
              <a:latin typeface="Trebuchet MS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19088" y="855663"/>
            <a:ext cx="10726737" cy="1203406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800" b="1" kern="0" dirty="0">
                <a:solidFill>
                  <a:srgbClr val="000000"/>
                </a:solidFill>
                <a:latin typeface="Trebuchet MS"/>
                <a:cs typeface="+mn-cs"/>
              </a:rPr>
              <a:t>Warunki i tryb uzyskania oceny wyższej niż przewidywana rocznej oceny klasyfikacyjnej z zajęć edukacyjnych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kern="0" dirty="0">
              <a:solidFill>
                <a:srgbClr val="000000"/>
              </a:solidFill>
              <a:latin typeface="Trebuchet MS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dirty="0" smtClean="0"/>
              <a:t>1.Nauczyciele w terminie  14 dni przed klasyfikacją roczną ( a w przypadku oceny niedostatecznej na miesiąc przed ) informują rodziców/prawnych opiekunów o przewidywanych ocenach rocznych poprzez dziennik elektroniczny.</a:t>
            </a:r>
          </a:p>
          <a:p>
            <a:r>
              <a:rPr lang="pl-PL" dirty="0" smtClean="0"/>
              <a:t> 2. Warunki</a:t>
            </a:r>
            <a:r>
              <a:rPr lang="pl-PL" b="1" dirty="0" smtClean="0"/>
              <a:t> </a:t>
            </a:r>
            <a:r>
              <a:rPr lang="pl-PL" dirty="0" smtClean="0"/>
              <a:t>ubiegania się o ocenę wyższą niż przewidywana:</a:t>
            </a:r>
          </a:p>
          <a:p>
            <a:r>
              <a:rPr lang="pl-PL" dirty="0" smtClean="0"/>
              <a:t>1) uczeń może ubiegać się o podwyższenie przewidywanej oceny tylko w przypadku, gdy wśród bieżących ocen  ze sprawdzianów i  innych prac pisemnych  znajdują się oceny wyższe od oceny przewidywanej;</a:t>
            </a:r>
          </a:p>
          <a:p>
            <a:r>
              <a:rPr lang="pl-PL" dirty="0" smtClean="0"/>
              <a:t>2) uczeń przystąpił do wszystkich</a:t>
            </a:r>
            <a:r>
              <a:rPr lang="pl-PL" b="1" dirty="0" smtClean="0"/>
              <a:t> </a:t>
            </a:r>
            <a:r>
              <a:rPr lang="pl-PL" dirty="0" smtClean="0"/>
              <a:t>przewidzianych przez nauczyciela form sprawdzianów i prac pisemnych w terminie głównym lub dodatkowym; wyjątkiem od tej reguły jest sytuacja związana z np. długotrwałą chorobą i/lub zdarzeniem losowym.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 smtClean="0">
                <a:solidFill>
                  <a:srgbClr val="000000"/>
                </a:solidFill>
              </a:rPr>
              <a:t>3) Uczeń nie  </a:t>
            </a:r>
            <a:r>
              <a:rPr lang="pl-PL" kern="0" dirty="0" smtClean="0">
                <a:solidFill>
                  <a:srgbClr val="000000"/>
                </a:solidFill>
                <a:latin typeface="Trebuchet MS"/>
              </a:rPr>
              <a:t>lekceważy obowiązków  szkolnych, przygotowuje się do zajęć ( nosi podręcznik, zeszyt ćwiczeń, zeszyt, potrzebne przybory).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3.Tryb uzyskania oceny wyższej niż przewidywana:</a:t>
            </a:r>
          </a:p>
          <a:p>
            <a:r>
              <a:rPr lang="pl-PL" dirty="0" smtClean="0"/>
              <a:t>1) uczeń zwraca się do nauczyciela przedmiotu o możliwość podniesienia oceny przewidywanej z zajęć edukacyjnych; ta prośba zostaje odnotowana przez nauczyciela w dzienniku w części </a:t>
            </a:r>
            <a:r>
              <a:rPr lang="pl-PL" i="1" dirty="0" smtClean="0"/>
              <a:t>UWAGI;</a:t>
            </a:r>
            <a:endParaRPr lang="pl-PL" dirty="0" smtClean="0"/>
          </a:p>
          <a:p>
            <a:r>
              <a:rPr lang="pl-PL" dirty="0" smtClean="0"/>
              <a:t>2) nauczyciel danego przedmiotu, po ponownym przeanalizowaniu ocen, może wyrazić zgodę na przystąpienie do podniesienia oceny przewidywanej,</a:t>
            </a:r>
          </a:p>
          <a:p>
            <a:r>
              <a:rPr lang="pl-PL" dirty="0" smtClean="0"/>
              <a:t>3) uczeń, który uzyskał zgodę nauczyciela danego przedmiotu, najpóźniej na 7 dni przed klasyfikacyjnym zebraniem Rady Pedagogicznej przystępuje do przygotowanego przez nauczyciela przedmiotu dodatkowego sprawdzianu pisemnego (lub innego, zgodnego ze specyfiką zajęć), obejmującego zagadnienia oceniane w II okresie nauki.</a:t>
            </a:r>
          </a:p>
          <a:p>
            <a:r>
              <a:rPr lang="pl-PL" dirty="0" smtClean="0"/>
              <a:t>4. Postanowienia końcowe:</a:t>
            </a:r>
          </a:p>
          <a:p>
            <a:r>
              <a:rPr lang="pl-PL" dirty="0" smtClean="0"/>
              <a:t>1) sprawdzian, oceniony zgodnie z wymaganiami na poszczególne oceny, zostaje dołączony do dokumentacji nauczyciela przedmiotu;</a:t>
            </a:r>
          </a:p>
          <a:p>
            <a:r>
              <a:rPr lang="pl-PL" dirty="0" smtClean="0"/>
              <a:t>1) ustalenie oceny rocznej wyższej niż przewidywana następuje jedynie w przypadku, gdy sprawdzian został zaliczony na ocenę, o którą ubiega się uczeń, lub ocenę wyższą;</a:t>
            </a:r>
          </a:p>
          <a:p>
            <a:r>
              <a:rPr lang="pl-PL" dirty="0" smtClean="0"/>
              <a:t>1) ostateczna ocena roczna nie może być niższa od oceny przewidywanej niezależnie od wyników sprawdzianu, do którego przystąpił uczeń w ramach poprawy.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51384" y="404664"/>
            <a:ext cx="108732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3.Tryb uzyskania oceny wyższej niż przewidywana:</a:t>
            </a:r>
          </a:p>
          <a:p>
            <a:r>
              <a:rPr lang="pl-PL" dirty="0" smtClean="0"/>
              <a:t>1) uczeń zwraca się do nauczyciela przedmiotu o możliwość podniesienia oceny przewidywanej z zajęć edukacyjnych; ta prośba zostaje odnotowana przez nauczyciela w dzienniku w części </a:t>
            </a:r>
            <a:r>
              <a:rPr lang="pl-PL" i="1" dirty="0" smtClean="0"/>
              <a:t>UWAGI;</a:t>
            </a:r>
            <a:endParaRPr lang="pl-PL" dirty="0" smtClean="0"/>
          </a:p>
          <a:p>
            <a:r>
              <a:rPr lang="pl-PL" dirty="0" smtClean="0"/>
              <a:t>2) nauczyciel danego przedmiotu, po ponownym przeanalizowaniu ocen, może wyrazić zgodę na przystąpienie do podniesienia oceny przewidywanej,</a:t>
            </a:r>
          </a:p>
          <a:p>
            <a:r>
              <a:rPr lang="pl-PL" dirty="0" smtClean="0"/>
              <a:t>3) uczeń, który uzyskał zgodę nauczyciela danego przedmiotu, najpóźniej na 7 dni przed klasyfikacyjnym zebraniem Rady Pedagogicznej przystępuje do przygotowanego przez nauczyciela przedmiotu dodatkowego sprawdzianu pisemnego (lub innego, zgodnego ze specyfiką zajęć), obejmującego zagadnienia oceniane w II okresie nauki.</a:t>
            </a:r>
          </a:p>
          <a:p>
            <a:r>
              <a:rPr lang="pl-PL" dirty="0" smtClean="0"/>
              <a:t>4. Postanowienia końcowe:</a:t>
            </a:r>
          </a:p>
          <a:p>
            <a:r>
              <a:rPr lang="pl-PL" dirty="0" smtClean="0"/>
              <a:t>1) sprawdzian, oceniony zgodnie z wymaganiami na poszczególne oceny, zostaje dołączony do dokumentacji nauczyciela przedmiotu;</a:t>
            </a:r>
          </a:p>
          <a:p>
            <a:r>
              <a:rPr lang="pl-PL" dirty="0" smtClean="0"/>
              <a:t>1) ustalenie oceny rocznej wyższej niż przewidywana następuje jedynie w przypadku, gdy sprawdzian został zaliczony na ocenę, o którą ubiega się uczeń, lub ocenę wyższą;</a:t>
            </a:r>
          </a:p>
          <a:p>
            <a:r>
              <a:rPr lang="pl-PL" dirty="0" smtClean="0"/>
              <a:t>1) ostateczna ocena roczna nie może być niższa od oceny przewidywanej niezależnie od wyników sprawdzianu, do którego przystąpił uczeń w ramach poprawy.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6987</TotalTime>
  <Words>2643</Words>
  <Application>Microsoft Office PowerPoint</Application>
  <PresentationFormat>Niestandardowy</PresentationFormat>
  <Paragraphs>254</Paragraphs>
  <Slides>34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35" baseType="lpstr">
      <vt:lpstr>Faseta</vt:lpstr>
      <vt:lpstr>Szkoła Podstawowa  w Pietrowicach Wielkich rok szkolny 2025/2026</vt:lpstr>
      <vt:lpstr>Slajd 2</vt:lpstr>
      <vt:lpstr>Ważne informacje dotyczące  wymagań edukacyjnych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 EGZAMIN ÓSMOKLASISTY  </vt:lpstr>
      <vt:lpstr>Slajd 16</vt:lpstr>
      <vt:lpstr>Jaki język obcy na egzaminie ósmoklasisty?</vt:lpstr>
      <vt:lpstr>Jaki język obcy na egzaminie ósmoklasisty?</vt:lpstr>
      <vt:lpstr>Egzamin ósmoklasisty</vt:lpstr>
      <vt:lpstr>Terminy egzaminu ósmoklasistów</vt:lpstr>
      <vt:lpstr>Slajd 21</vt:lpstr>
      <vt:lpstr>Slajd 22</vt:lpstr>
      <vt:lpstr>Slajd 23</vt:lpstr>
      <vt:lpstr>Kalendarz roku szkolnego</vt:lpstr>
      <vt:lpstr>Slajd 25</vt:lpstr>
      <vt:lpstr>Slajd 26</vt:lpstr>
      <vt:lpstr>Slajd 27</vt:lpstr>
      <vt:lpstr>Dziennik elektroniczny</vt:lpstr>
      <vt:lpstr>Slajd 29</vt:lpstr>
      <vt:lpstr>Slajd 30</vt:lpstr>
      <vt:lpstr>Ubezpieczenie uczniów </vt:lpstr>
      <vt:lpstr>Slajd 32</vt:lpstr>
      <vt:lpstr>Slajd 33</vt:lpstr>
      <vt:lpstr>Slajd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Zespół Szkół  w Pietrowicach Wielkich</dc:title>
  <dc:creator>Nauczyciel</dc:creator>
  <cp:lastModifiedBy>DELL.dell.DELL666@outlook.com</cp:lastModifiedBy>
  <cp:revision>263</cp:revision>
  <dcterms:created xsi:type="dcterms:W3CDTF">2015-09-19T12:28:34Z</dcterms:created>
  <dcterms:modified xsi:type="dcterms:W3CDTF">2025-09-15T14:58:02Z</dcterms:modified>
</cp:coreProperties>
</file>