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87" r:id="rId16"/>
    <p:sldId id="293" r:id="rId17"/>
    <p:sldId id="297" r:id="rId18"/>
    <p:sldId id="294" r:id="rId19"/>
    <p:sldId id="296" r:id="rId20"/>
    <p:sldId id="298" r:id="rId21"/>
    <p:sldId id="275" r:id="rId22"/>
    <p:sldId id="334" r:id="rId23"/>
    <p:sldId id="276" r:id="rId24"/>
    <p:sldId id="336" r:id="rId25"/>
    <p:sldId id="337" r:id="rId26"/>
    <p:sldId id="324" r:id="rId27"/>
    <p:sldId id="318" r:id="rId28"/>
    <p:sldId id="278" r:id="rId29"/>
    <p:sldId id="279" r:id="rId30"/>
    <p:sldId id="280" r:id="rId31"/>
    <p:sldId id="283" r:id="rId32"/>
    <p:sldId id="286" r:id="rId33"/>
    <p:sldId id="335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29" r:id="rId43"/>
    <p:sldId id="285" r:id="rId4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6809" autoAdjust="0"/>
  </p:normalViewPr>
  <p:slideViewPr>
    <p:cSldViewPr>
      <p:cViewPr varScale="1">
        <p:scale>
          <a:sx n="87" d="100"/>
          <a:sy n="87" d="100"/>
        </p:scale>
        <p:origin x="40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F8B2C-9BED-4203-9640-5A6593AE9337}" type="datetimeFigureOut">
              <a:rPr lang="pl-PL"/>
              <a:pPr>
                <a:defRPr/>
              </a:pPr>
              <a:t>09.09.2024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0369F7-AD4D-4774-B74B-0181CE86AD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7936"/>
            <a:chExt cx="12192006" cy="6865936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0" y="-7936"/>
              <a:ext cx="863600" cy="5697536"/>
            </a:xfrm>
            <a:custGeom>
              <a:avLst/>
              <a:gdLst>
                <a:gd name="T0" fmla="*/ 431800 w 863600"/>
                <a:gd name="T1" fmla="*/ 0 h 5698067"/>
                <a:gd name="T2" fmla="*/ 863600 w 863600"/>
                <a:gd name="T3" fmla="*/ 2846648 h 5698067"/>
                <a:gd name="T4" fmla="*/ 431800 w 863600"/>
                <a:gd name="T5" fmla="*/ 5693288 h 5698067"/>
                <a:gd name="T6" fmla="*/ 0 w 863600"/>
                <a:gd name="T7" fmla="*/ 2846648 h 56980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63600"/>
                <a:gd name="T13" fmla="*/ 0 h 5698067"/>
                <a:gd name="T14" fmla="*/ 863600 w 863600"/>
                <a:gd name="T15" fmla="*/ 5698067 h 56980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5FCBEF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cxnSp>
          <p:nvCxnSpPr>
            <p:cNvPr id="6" name="Straight Connector 18"/>
            <p:cNvCxnSpPr>
              <a:cxnSpLocks noChangeShapeType="1"/>
            </p:cNvCxnSpPr>
            <p:nvPr/>
          </p:nvCxnSpPr>
          <p:spPr bwMode="auto"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cxnSp>
          <p:nvCxnSpPr>
            <p:cNvPr id="7" name="Straight Connector 19"/>
            <p:cNvCxnSpPr>
              <a:cxnSpLocks noChangeShapeType="1"/>
            </p:cNvCxnSpPr>
            <p:nvPr/>
          </p:nvCxnSpPr>
          <p:spPr bwMode="auto">
            <a:xfrm flipH="1">
              <a:off x="7424735" y="3681410"/>
              <a:ext cx="4764088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sp>
          <p:nvSpPr>
            <p:cNvPr id="8" name="Rectangle 23"/>
            <p:cNvSpPr>
              <a:spLocks/>
            </p:cNvSpPr>
            <p:nvPr/>
          </p:nvSpPr>
          <p:spPr bwMode="auto">
            <a:xfrm>
              <a:off x="9182105" y="-7936"/>
              <a:ext cx="3006726" cy="6865936"/>
            </a:xfrm>
            <a:custGeom>
              <a:avLst/>
              <a:gdLst>
                <a:gd name="T0" fmla="*/ 1500875 w 3007349"/>
                <a:gd name="T1" fmla="*/ 0 h 6866467"/>
                <a:gd name="T2" fmla="*/ 3001747 w 3007349"/>
                <a:gd name="T3" fmla="*/ 3430848 h 6866467"/>
                <a:gd name="T4" fmla="*/ 1500875 w 3007349"/>
                <a:gd name="T5" fmla="*/ 6861688 h 6866467"/>
                <a:gd name="T6" fmla="*/ 0 w 3007349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007349"/>
                <a:gd name="T13" fmla="*/ 0 h 6866467"/>
                <a:gd name="T14" fmla="*/ 3007349 w 3007349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5FCBEF">
                <a:alpha val="36078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Rectangle 25"/>
            <p:cNvSpPr>
              <a:spLocks/>
            </p:cNvSpPr>
            <p:nvPr/>
          </p:nvSpPr>
          <p:spPr bwMode="auto">
            <a:xfrm>
              <a:off x="9602793" y="-7936"/>
              <a:ext cx="2589213" cy="6865936"/>
            </a:xfrm>
            <a:custGeom>
              <a:avLst/>
              <a:gdLst>
                <a:gd name="T0" fmla="*/ 1360009 w 2573311"/>
                <a:gd name="T1" fmla="*/ 0 h 6866467"/>
                <a:gd name="T2" fmla="*/ 2720018 w 2573311"/>
                <a:gd name="T3" fmla="*/ 3430848 h 6866467"/>
                <a:gd name="T4" fmla="*/ 1360009 w 2573311"/>
                <a:gd name="T5" fmla="*/ 6861688 h 6866467"/>
                <a:gd name="T6" fmla="*/ 0 w 2573311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573311"/>
                <a:gd name="T13" fmla="*/ 0 h 6866467"/>
                <a:gd name="T14" fmla="*/ 2573311 w 2573311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Isosceles Triangle 22"/>
            <p:cNvSpPr>
              <a:spLocks/>
            </p:cNvSpPr>
            <p:nvPr/>
          </p:nvSpPr>
          <p:spPr bwMode="auto">
            <a:xfrm>
              <a:off x="8932867" y="3048001"/>
              <a:ext cx="3259139" cy="3809999"/>
            </a:xfrm>
            <a:custGeom>
              <a:avLst/>
              <a:gdLst>
                <a:gd name="T0" fmla="*/ 1629570 w 3259139"/>
                <a:gd name="T1" fmla="*/ 0 h 3809999"/>
                <a:gd name="T2" fmla="*/ 3259139 w 3259139"/>
                <a:gd name="T3" fmla="*/ 1905000 h 3809999"/>
                <a:gd name="T4" fmla="*/ 1629570 w 3259139"/>
                <a:gd name="T5" fmla="*/ 3809999 h 3809999"/>
                <a:gd name="T6" fmla="*/ 0 w 3259139"/>
                <a:gd name="T7" fmla="*/ 1905000 h 3809999"/>
                <a:gd name="T8" fmla="*/ 3259139 w 3259139"/>
                <a:gd name="T9" fmla="*/ 0 h 3809999"/>
                <a:gd name="T10" fmla="*/ 1629569 w 3259139"/>
                <a:gd name="T11" fmla="*/ 1905000 h 3809999"/>
                <a:gd name="T12" fmla="*/ 0 w 3259139"/>
                <a:gd name="T13" fmla="*/ 3809999 h 3809999"/>
                <a:gd name="T14" fmla="*/ 3259139 w 3259139"/>
                <a:gd name="T15" fmla="*/ 3809999 h 3809999"/>
                <a:gd name="T16" fmla="*/ 3259139 w 3259139"/>
                <a:gd name="T17" fmla="*/ 3809999 h 3809999"/>
                <a:gd name="T18" fmla="*/ 3259139 w 3259139"/>
                <a:gd name="T19" fmla="*/ 1905000 h 38099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629569 w 3259139"/>
                <a:gd name="T31" fmla="*/ 1905000 h 3809999"/>
                <a:gd name="T32" fmla="*/ 3259139 w 3259139"/>
                <a:gd name="T33" fmla="*/ 3809999 h 38099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9139" h="3809999">
                  <a:moveTo>
                    <a:pt x="0" y="3809999"/>
                  </a:moveTo>
                  <a:lnTo>
                    <a:pt x="3259139" y="0"/>
                  </a:lnTo>
                  <a:lnTo>
                    <a:pt x="3259139" y="3809999"/>
                  </a:lnTo>
                  <a:lnTo>
                    <a:pt x="0" y="3809999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Rectangle 27"/>
            <p:cNvSpPr>
              <a:spLocks/>
            </p:cNvSpPr>
            <p:nvPr/>
          </p:nvSpPr>
          <p:spPr bwMode="auto">
            <a:xfrm>
              <a:off x="9334505" y="-7936"/>
              <a:ext cx="2854326" cy="6865936"/>
            </a:xfrm>
            <a:custGeom>
              <a:avLst/>
              <a:gdLst>
                <a:gd name="T0" fmla="*/ 1412500 w 2858013"/>
                <a:gd name="T1" fmla="*/ 0 h 6866467"/>
                <a:gd name="T2" fmla="*/ 2825001 w 2858013"/>
                <a:gd name="T3" fmla="*/ 3430848 h 6866467"/>
                <a:gd name="T4" fmla="*/ 1412500 w 2858013"/>
                <a:gd name="T5" fmla="*/ 6861688 h 6866467"/>
                <a:gd name="T6" fmla="*/ 0 w 2858013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858013"/>
                <a:gd name="T13" fmla="*/ 0 h 6866467"/>
                <a:gd name="T14" fmla="*/ 2858013 w 2858013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Rectangle 28"/>
            <p:cNvSpPr>
              <a:spLocks/>
            </p:cNvSpPr>
            <p:nvPr/>
          </p:nvSpPr>
          <p:spPr bwMode="auto">
            <a:xfrm>
              <a:off x="10898193" y="-7936"/>
              <a:ext cx="1290638" cy="6865936"/>
            </a:xfrm>
            <a:custGeom>
              <a:avLst/>
              <a:gdLst>
                <a:gd name="T0" fmla="*/ 647499 w 1290094"/>
                <a:gd name="T1" fmla="*/ 0 h 6858000"/>
                <a:gd name="T2" fmla="*/ 1294998 w 1290094"/>
                <a:gd name="T3" fmla="*/ 3464878 h 6858000"/>
                <a:gd name="T4" fmla="*/ 647499 w 1290094"/>
                <a:gd name="T5" fmla="*/ 6929756 h 6858000"/>
                <a:gd name="T6" fmla="*/ 0 w 1290094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90094"/>
                <a:gd name="T13" fmla="*/ 0 h 6858000"/>
                <a:gd name="T14" fmla="*/ 1290094 w 1290094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E83C3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Rectangle 29"/>
            <p:cNvSpPr>
              <a:spLocks/>
            </p:cNvSpPr>
            <p:nvPr/>
          </p:nvSpPr>
          <p:spPr bwMode="auto">
            <a:xfrm>
              <a:off x="10939468" y="-7936"/>
              <a:ext cx="1249363" cy="6865936"/>
            </a:xfrm>
            <a:custGeom>
              <a:avLst/>
              <a:gdLst>
                <a:gd name="T0" fmla="*/ 622837 w 1249825"/>
                <a:gd name="T1" fmla="*/ 0 h 6858000"/>
                <a:gd name="T2" fmla="*/ 1245673 w 1249825"/>
                <a:gd name="T3" fmla="*/ 3464878 h 6858000"/>
                <a:gd name="T4" fmla="*/ 622837 w 1249825"/>
                <a:gd name="T5" fmla="*/ 6929756 h 6858000"/>
                <a:gd name="T6" fmla="*/ 0 w 1249825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49825"/>
                <a:gd name="T13" fmla="*/ 0 h 6858000"/>
                <a:gd name="T14" fmla="*/ 1249825 w 1249825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9999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Isosceles Triangle 26"/>
            <p:cNvSpPr>
              <a:spLocks/>
            </p:cNvSpPr>
            <p:nvPr/>
          </p:nvSpPr>
          <p:spPr bwMode="auto">
            <a:xfrm>
              <a:off x="10371143" y="3589339"/>
              <a:ext cx="1817688" cy="3268661"/>
            </a:xfrm>
            <a:custGeom>
              <a:avLst/>
              <a:gdLst>
                <a:gd name="T0" fmla="*/ 908844 w 1817688"/>
                <a:gd name="T1" fmla="*/ 0 h 3268661"/>
                <a:gd name="T2" fmla="*/ 1817688 w 1817688"/>
                <a:gd name="T3" fmla="*/ 1634331 h 3268661"/>
                <a:gd name="T4" fmla="*/ 908844 w 1817688"/>
                <a:gd name="T5" fmla="*/ 3268661 h 3268661"/>
                <a:gd name="T6" fmla="*/ 0 w 1817688"/>
                <a:gd name="T7" fmla="*/ 1634331 h 3268661"/>
                <a:gd name="T8" fmla="*/ 1817688 w 1817688"/>
                <a:gd name="T9" fmla="*/ 0 h 3268661"/>
                <a:gd name="T10" fmla="*/ 908844 w 1817688"/>
                <a:gd name="T11" fmla="*/ 1634331 h 3268661"/>
                <a:gd name="T12" fmla="*/ 0 w 1817688"/>
                <a:gd name="T13" fmla="*/ 3268661 h 3268661"/>
                <a:gd name="T14" fmla="*/ 1817688 w 1817688"/>
                <a:gd name="T15" fmla="*/ 3268661 h 3268661"/>
                <a:gd name="T16" fmla="*/ 1817688 w 1817688"/>
                <a:gd name="T17" fmla="*/ 3268661 h 3268661"/>
                <a:gd name="T18" fmla="*/ 1817688 w 1817688"/>
                <a:gd name="T19" fmla="*/ 1634331 h 3268661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908844 w 1817688"/>
                <a:gd name="T31" fmla="*/ 1634331 h 3268661"/>
                <a:gd name="T32" fmla="*/ 1817688 w 1817688"/>
                <a:gd name="T33" fmla="*/ 3268661 h 32686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7688" h="3268661">
                  <a:moveTo>
                    <a:pt x="0" y="3268661"/>
                  </a:moveTo>
                  <a:lnTo>
                    <a:pt x="1817688" y="0"/>
                  </a:lnTo>
                  <a:lnTo>
                    <a:pt x="1817688" y="3268661"/>
                  </a:lnTo>
                  <a:lnTo>
                    <a:pt x="0" y="3268661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FA2B-470D-4BA7-85EF-FD4F14075352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925B-6BED-4348-AFA1-F5C07079E9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9228-CE6C-4965-A56A-E07B45C55950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F713-816C-41A4-A3C0-A0020FDCD7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80C3-E293-45CD-8379-66AAAF62B138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CD44-5838-4184-A049-04936E0458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284C-F234-4C2D-9D41-4499F5C9294E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75D4-70B3-46DE-ACDB-0A1CF3A883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CCCE-022D-419C-9C27-FB851238087A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C48E-3311-434D-B565-1D6FB14D21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5FCBE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FB6F-5167-41C4-84AB-8DEA2C677632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7C31-4C11-4EA1-8FC5-54EDB433CC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1741-EA28-4B42-A948-C796F4CE39FE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AA48-C76C-4381-9C7E-FA09CC077D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C3BD-280C-458B-A38C-360BE7A5335A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DF4A-860E-4BF4-9B00-E075DB17BE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FBD-6EEF-4C65-83E5-69E314A3937F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A1A5-9D44-4C80-B696-B14B69694B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4083-AC65-4238-8236-D3D29A492FE1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2B6D-18A3-4E20-BAF4-84C950BE9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2E7C-B80E-4548-8446-C4181ABA3DE1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AA32-8DC4-457A-9DF4-B979575733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0E20-2479-4378-917E-94B73D360AC3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80D-36CB-483A-A863-C9606B5242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8B33-A8EA-4014-A2C5-04194DA7E125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7D3B-212F-4339-8F8E-9AE048BF706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317-262A-4301-A323-7E815629565A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A97D-587E-4CF0-95E8-3F0541674F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882D-F71E-45D5-AAC3-0341A8069CCE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06D5-B448-4B8A-9F88-00D7C1D43E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C1F3-4415-4F81-8673-6F464E73801A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D990-740D-4B8D-9F2B-D528B51A3C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7936"/>
            <a:chExt cx="12192006" cy="6865936"/>
          </a:xfrm>
        </p:grpSpPr>
        <p:cxnSp>
          <p:nvCxnSpPr>
            <p:cNvPr id="1032" name="Straight Connector 19"/>
            <p:cNvCxnSpPr>
              <a:cxnSpLocks noChangeShapeType="1"/>
            </p:cNvCxnSpPr>
            <p:nvPr/>
          </p:nvCxnSpPr>
          <p:spPr bwMode="auto"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cxnSp>
          <p:nvCxnSpPr>
            <p:cNvPr id="1033" name="Straight Connector 20"/>
            <p:cNvCxnSpPr>
              <a:cxnSpLocks noChangeShapeType="1"/>
            </p:cNvCxnSpPr>
            <p:nvPr/>
          </p:nvCxnSpPr>
          <p:spPr bwMode="auto">
            <a:xfrm flipH="1">
              <a:off x="7424735" y="3681410"/>
              <a:ext cx="4764088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195"/>
                </a:srgbClr>
              </a:solidFill>
              <a:round/>
              <a:headEnd/>
              <a:tailEnd/>
            </a:ln>
          </p:spPr>
        </p:cxnSp>
        <p:sp>
          <p:nvSpPr>
            <p:cNvPr id="1034" name="Rectangle 23"/>
            <p:cNvSpPr>
              <a:spLocks/>
            </p:cNvSpPr>
            <p:nvPr/>
          </p:nvSpPr>
          <p:spPr bwMode="auto">
            <a:xfrm>
              <a:off x="9182105" y="-7936"/>
              <a:ext cx="3006726" cy="6865936"/>
            </a:xfrm>
            <a:custGeom>
              <a:avLst/>
              <a:gdLst>
                <a:gd name="T0" fmla="*/ 1500875 w 3007349"/>
                <a:gd name="T1" fmla="*/ 0 h 6866467"/>
                <a:gd name="T2" fmla="*/ 3001747 w 3007349"/>
                <a:gd name="T3" fmla="*/ 3430848 h 6866467"/>
                <a:gd name="T4" fmla="*/ 1500875 w 3007349"/>
                <a:gd name="T5" fmla="*/ 6861688 h 6866467"/>
                <a:gd name="T6" fmla="*/ 0 w 3007349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007349"/>
                <a:gd name="T13" fmla="*/ 0 h 6866467"/>
                <a:gd name="T14" fmla="*/ 3007349 w 3007349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5FCBEF">
                <a:alpha val="36078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5" name="Rectangle 25"/>
            <p:cNvSpPr>
              <a:spLocks/>
            </p:cNvSpPr>
            <p:nvPr/>
          </p:nvSpPr>
          <p:spPr bwMode="auto">
            <a:xfrm>
              <a:off x="9602793" y="-7936"/>
              <a:ext cx="2589213" cy="6865936"/>
            </a:xfrm>
            <a:custGeom>
              <a:avLst/>
              <a:gdLst>
                <a:gd name="T0" fmla="*/ 1360009 w 2573311"/>
                <a:gd name="T1" fmla="*/ 0 h 6866467"/>
                <a:gd name="T2" fmla="*/ 2720018 w 2573311"/>
                <a:gd name="T3" fmla="*/ 3430848 h 6866467"/>
                <a:gd name="T4" fmla="*/ 1360009 w 2573311"/>
                <a:gd name="T5" fmla="*/ 6861688 h 6866467"/>
                <a:gd name="T6" fmla="*/ 0 w 2573311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573311"/>
                <a:gd name="T13" fmla="*/ 0 h 6866467"/>
                <a:gd name="T14" fmla="*/ 2573311 w 2573311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6" name="Isosceles Triangle 23"/>
            <p:cNvSpPr>
              <a:spLocks/>
            </p:cNvSpPr>
            <p:nvPr/>
          </p:nvSpPr>
          <p:spPr bwMode="auto">
            <a:xfrm>
              <a:off x="8932867" y="3048001"/>
              <a:ext cx="3259139" cy="3809999"/>
            </a:xfrm>
            <a:custGeom>
              <a:avLst/>
              <a:gdLst>
                <a:gd name="T0" fmla="*/ 1629570 w 3259139"/>
                <a:gd name="T1" fmla="*/ 0 h 3809999"/>
                <a:gd name="T2" fmla="*/ 3259139 w 3259139"/>
                <a:gd name="T3" fmla="*/ 1905000 h 3809999"/>
                <a:gd name="T4" fmla="*/ 1629570 w 3259139"/>
                <a:gd name="T5" fmla="*/ 3809999 h 3809999"/>
                <a:gd name="T6" fmla="*/ 0 w 3259139"/>
                <a:gd name="T7" fmla="*/ 1905000 h 3809999"/>
                <a:gd name="T8" fmla="*/ 3259139 w 3259139"/>
                <a:gd name="T9" fmla="*/ 0 h 3809999"/>
                <a:gd name="T10" fmla="*/ 1629569 w 3259139"/>
                <a:gd name="T11" fmla="*/ 1905000 h 3809999"/>
                <a:gd name="T12" fmla="*/ 0 w 3259139"/>
                <a:gd name="T13" fmla="*/ 3809999 h 3809999"/>
                <a:gd name="T14" fmla="*/ 3259139 w 3259139"/>
                <a:gd name="T15" fmla="*/ 3809999 h 3809999"/>
                <a:gd name="T16" fmla="*/ 3259139 w 3259139"/>
                <a:gd name="T17" fmla="*/ 3809999 h 3809999"/>
                <a:gd name="T18" fmla="*/ 3259139 w 3259139"/>
                <a:gd name="T19" fmla="*/ 1905000 h 38099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629569 w 3259139"/>
                <a:gd name="T31" fmla="*/ 1905000 h 3809999"/>
                <a:gd name="T32" fmla="*/ 3259139 w 3259139"/>
                <a:gd name="T33" fmla="*/ 3809999 h 38099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9139" h="3809999">
                  <a:moveTo>
                    <a:pt x="0" y="3809999"/>
                  </a:moveTo>
                  <a:lnTo>
                    <a:pt x="3259139" y="0"/>
                  </a:lnTo>
                  <a:lnTo>
                    <a:pt x="3259139" y="3809999"/>
                  </a:lnTo>
                  <a:lnTo>
                    <a:pt x="0" y="3809999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7" name="Rectangle 27"/>
            <p:cNvSpPr>
              <a:spLocks/>
            </p:cNvSpPr>
            <p:nvPr/>
          </p:nvSpPr>
          <p:spPr bwMode="auto">
            <a:xfrm>
              <a:off x="9334505" y="-7936"/>
              <a:ext cx="2854326" cy="6865936"/>
            </a:xfrm>
            <a:custGeom>
              <a:avLst/>
              <a:gdLst>
                <a:gd name="T0" fmla="*/ 1412500 w 2858013"/>
                <a:gd name="T1" fmla="*/ 0 h 6866467"/>
                <a:gd name="T2" fmla="*/ 2825001 w 2858013"/>
                <a:gd name="T3" fmla="*/ 3430848 h 6866467"/>
                <a:gd name="T4" fmla="*/ 1412500 w 2858013"/>
                <a:gd name="T5" fmla="*/ 6861688 h 6866467"/>
                <a:gd name="T6" fmla="*/ 0 w 2858013"/>
                <a:gd name="T7" fmla="*/ 3430848 h 6866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858013"/>
                <a:gd name="T13" fmla="*/ 0 h 6866467"/>
                <a:gd name="T14" fmla="*/ 2858013 w 2858013"/>
                <a:gd name="T15" fmla="*/ 6866467 h 6866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8" name="Rectangle 28"/>
            <p:cNvSpPr>
              <a:spLocks/>
            </p:cNvSpPr>
            <p:nvPr/>
          </p:nvSpPr>
          <p:spPr bwMode="auto">
            <a:xfrm>
              <a:off x="10898193" y="-7936"/>
              <a:ext cx="1290638" cy="6865936"/>
            </a:xfrm>
            <a:custGeom>
              <a:avLst/>
              <a:gdLst>
                <a:gd name="T0" fmla="*/ 647499 w 1290094"/>
                <a:gd name="T1" fmla="*/ 0 h 6858000"/>
                <a:gd name="T2" fmla="*/ 1294998 w 1290094"/>
                <a:gd name="T3" fmla="*/ 3464878 h 6858000"/>
                <a:gd name="T4" fmla="*/ 647499 w 1290094"/>
                <a:gd name="T5" fmla="*/ 6929756 h 6858000"/>
                <a:gd name="T6" fmla="*/ 0 w 1290094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90094"/>
                <a:gd name="T13" fmla="*/ 0 h 6858000"/>
                <a:gd name="T14" fmla="*/ 1290094 w 1290094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E83C3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9" name="Rectangle 29"/>
            <p:cNvSpPr>
              <a:spLocks/>
            </p:cNvSpPr>
            <p:nvPr/>
          </p:nvSpPr>
          <p:spPr bwMode="auto">
            <a:xfrm>
              <a:off x="10939468" y="-7936"/>
              <a:ext cx="1249363" cy="6865936"/>
            </a:xfrm>
            <a:custGeom>
              <a:avLst/>
              <a:gdLst>
                <a:gd name="T0" fmla="*/ 622837 w 1249825"/>
                <a:gd name="T1" fmla="*/ 0 h 6858000"/>
                <a:gd name="T2" fmla="*/ 1245673 w 1249825"/>
                <a:gd name="T3" fmla="*/ 3464878 h 6858000"/>
                <a:gd name="T4" fmla="*/ 622837 w 1249825"/>
                <a:gd name="T5" fmla="*/ 6929756 h 6858000"/>
                <a:gd name="T6" fmla="*/ 0 w 1249825"/>
                <a:gd name="T7" fmla="*/ 3464878 h 68580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249825"/>
                <a:gd name="T13" fmla="*/ 0 h 6858000"/>
                <a:gd name="T14" fmla="*/ 1249825 w 1249825"/>
                <a:gd name="T15" fmla="*/ 6858000 h 6858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79999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0" name="Isosceles Triangle 27"/>
            <p:cNvSpPr>
              <a:spLocks/>
            </p:cNvSpPr>
            <p:nvPr/>
          </p:nvSpPr>
          <p:spPr bwMode="auto">
            <a:xfrm>
              <a:off x="10371143" y="3589339"/>
              <a:ext cx="1817688" cy="3268661"/>
            </a:xfrm>
            <a:custGeom>
              <a:avLst/>
              <a:gdLst>
                <a:gd name="T0" fmla="*/ 908844 w 1817688"/>
                <a:gd name="T1" fmla="*/ 0 h 3268661"/>
                <a:gd name="T2" fmla="*/ 1817688 w 1817688"/>
                <a:gd name="T3" fmla="*/ 1634331 h 3268661"/>
                <a:gd name="T4" fmla="*/ 908844 w 1817688"/>
                <a:gd name="T5" fmla="*/ 3268661 h 3268661"/>
                <a:gd name="T6" fmla="*/ 0 w 1817688"/>
                <a:gd name="T7" fmla="*/ 1634331 h 3268661"/>
                <a:gd name="T8" fmla="*/ 1817688 w 1817688"/>
                <a:gd name="T9" fmla="*/ 0 h 3268661"/>
                <a:gd name="T10" fmla="*/ 908844 w 1817688"/>
                <a:gd name="T11" fmla="*/ 1634331 h 3268661"/>
                <a:gd name="T12" fmla="*/ 0 w 1817688"/>
                <a:gd name="T13" fmla="*/ 3268661 h 3268661"/>
                <a:gd name="T14" fmla="*/ 1817688 w 1817688"/>
                <a:gd name="T15" fmla="*/ 3268661 h 3268661"/>
                <a:gd name="T16" fmla="*/ 1817688 w 1817688"/>
                <a:gd name="T17" fmla="*/ 3268661 h 3268661"/>
                <a:gd name="T18" fmla="*/ 1817688 w 1817688"/>
                <a:gd name="T19" fmla="*/ 1634331 h 3268661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908844 w 1817688"/>
                <a:gd name="T31" fmla="*/ 1634331 h 3268661"/>
                <a:gd name="T32" fmla="*/ 1817688 w 1817688"/>
                <a:gd name="T33" fmla="*/ 3268661 h 32686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7688" h="3268661">
                  <a:moveTo>
                    <a:pt x="0" y="3268661"/>
                  </a:moveTo>
                  <a:lnTo>
                    <a:pt x="1817688" y="0"/>
                  </a:lnTo>
                  <a:lnTo>
                    <a:pt x="1817688" y="3268661"/>
                  </a:lnTo>
                  <a:lnTo>
                    <a:pt x="0" y="3268661"/>
                  </a:lnTo>
                  <a:close/>
                </a:path>
              </a:pathLst>
            </a:custGeom>
            <a:solidFill>
              <a:srgbClr val="17B0E4">
                <a:alpha val="65881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1" name="Isosceles Triangle 18"/>
            <p:cNvSpPr>
              <a:spLocks/>
            </p:cNvSpPr>
            <p:nvPr/>
          </p:nvSpPr>
          <p:spPr bwMode="auto">
            <a:xfrm>
              <a:off x="0" y="4013201"/>
              <a:ext cx="449263" cy="2844799"/>
            </a:xfrm>
            <a:custGeom>
              <a:avLst/>
              <a:gdLst>
                <a:gd name="T0" fmla="*/ 224632 w 449263"/>
                <a:gd name="T1" fmla="*/ 0 h 2844799"/>
                <a:gd name="T2" fmla="*/ 449263 w 449263"/>
                <a:gd name="T3" fmla="*/ 1422400 h 2844799"/>
                <a:gd name="T4" fmla="*/ 224632 w 449263"/>
                <a:gd name="T5" fmla="*/ 2844799 h 2844799"/>
                <a:gd name="T6" fmla="*/ 0 w 449263"/>
                <a:gd name="T7" fmla="*/ 1422400 h 2844799"/>
                <a:gd name="T8" fmla="*/ 0 w 449263"/>
                <a:gd name="T9" fmla="*/ 0 h 2844799"/>
                <a:gd name="T10" fmla="*/ 0 w 449263"/>
                <a:gd name="T11" fmla="*/ 1422400 h 2844799"/>
                <a:gd name="T12" fmla="*/ 0 w 449263"/>
                <a:gd name="T13" fmla="*/ 2844799 h 2844799"/>
                <a:gd name="T14" fmla="*/ 0 w 449263"/>
                <a:gd name="T15" fmla="*/ 2844799 h 2844799"/>
                <a:gd name="T16" fmla="*/ 449263 w 449263"/>
                <a:gd name="T17" fmla="*/ 2844799 h 2844799"/>
                <a:gd name="T18" fmla="*/ 224632 w 449263"/>
                <a:gd name="T19" fmla="*/ 1422400 h 2844799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0 w 449263"/>
                <a:gd name="T31" fmla="*/ 1422400 h 2844799"/>
                <a:gd name="T32" fmla="*/ 224632 w 449263"/>
                <a:gd name="T33" fmla="*/ 2844799 h 28447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9263" h="2844799">
                  <a:moveTo>
                    <a:pt x="0" y="2844799"/>
                  </a:moveTo>
                  <a:lnTo>
                    <a:pt x="0" y="0"/>
                  </a:lnTo>
                  <a:lnTo>
                    <a:pt x="449263" y="2844799"/>
                  </a:lnTo>
                  <a:lnTo>
                    <a:pt x="0" y="2844799"/>
                  </a:lnTo>
                  <a:close/>
                </a:path>
              </a:pathLst>
            </a:custGeom>
            <a:solidFill>
              <a:srgbClr val="5FCBEF">
                <a:alpha val="70195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7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  <a:cs typeface="+mn-cs"/>
              </a:defRPr>
            </a:lvl1pPr>
          </a:lstStyle>
          <a:p>
            <a:pPr>
              <a:defRPr/>
            </a:pPr>
            <a:fld id="{2D6880BE-CE2E-435F-900B-6A01148854C7}" type="datetime1">
              <a:rPr lang="pl-PL"/>
              <a:pPr>
                <a:defRPr/>
              </a:pPr>
              <a:t>09.09.2024</a:t>
            </a:fld>
            <a:endParaRPr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FCBE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128650A9-DED3-44D5-A854-0C69FD057F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404" r:id="rId11"/>
    <p:sldLayoutId id="2147484399" r:id="rId12"/>
    <p:sldLayoutId id="2147484405" r:id="rId13"/>
    <p:sldLayoutId id="2147484400" r:id="rId14"/>
    <p:sldLayoutId id="2147484401" r:id="rId15"/>
    <p:sldLayoutId id="2147484402" r:id="rId16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pl-PL" sz="3600" kern="1200">
          <a:solidFill>
            <a:srgbClr val="5FCBEF"/>
          </a:solidFill>
          <a:latin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FCBEF"/>
          </a:solidFill>
          <a:latin typeface="Trebuchet MS" panose="020B0603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kern="1200">
          <a:solidFill>
            <a:srgbClr val="404040"/>
          </a:solidFill>
          <a:latin typeface="Trebuchet MS"/>
        </a:defRPr>
      </a:lvl1pPr>
      <a:lvl2pPr marL="742950" lvl="1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600" kern="1200">
          <a:solidFill>
            <a:srgbClr val="404040"/>
          </a:solidFill>
          <a:latin typeface="Trebuchet MS"/>
        </a:defRPr>
      </a:lvl2pPr>
      <a:lvl3pPr marL="1143000" lvl="2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400" kern="1200">
          <a:solidFill>
            <a:srgbClr val="404040"/>
          </a:solidFill>
          <a:latin typeface="Trebuchet MS"/>
        </a:defRPr>
      </a:lvl3pPr>
      <a:lvl4pPr marL="1600200" lvl="3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4pPr>
      <a:lvl5pPr marL="2057400" lvl="4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5pPr>
      <a:lvl6pPr marL="25146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6pPr>
      <a:lvl7pPr marL="29718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7pPr>
      <a:lvl8pPr marL="3429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8pPr>
      <a:lvl9pPr marL="3886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5FCBEF"/>
        </a:buClr>
        <a:buSzPct val="80000"/>
        <a:buFont typeface="Wingdings 3" panose="05040102010807070707" pitchFamily="18" charset="2"/>
        <a:buChar char=""/>
        <a:defRPr lang="pl-PL" sz="1200" kern="1200">
          <a:solidFill>
            <a:srgbClr val="404040"/>
          </a:solidFill>
          <a:latin typeface="Trebuchet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wpw.p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 txBox="1">
            <a:spLocks noGrp="1"/>
          </p:cNvSpPr>
          <p:nvPr>
            <p:ph type="ctrTitle"/>
          </p:nvPr>
        </p:nvSpPr>
        <p:spPr>
          <a:xfrm>
            <a:off x="1487488" y="1628775"/>
            <a:ext cx="7767637" cy="1646238"/>
          </a:xfrm>
        </p:spPr>
        <p:txBody>
          <a:bodyPr anchorCtr="1"/>
          <a:lstStyle/>
          <a:p>
            <a:pPr algn="ctr" eaLnBrk="1" hangingPunct="1"/>
            <a:r>
              <a:rPr altLang="pl-PL" smtClean="0">
                <a:solidFill>
                  <a:srgbClr val="236292"/>
                </a:solidFill>
                <a:latin typeface="Trebuchet MS" pitchFamily="34" charset="0"/>
              </a:rPr>
              <a:t>Szkoła Podstawowa </a:t>
            </a:r>
            <a:br>
              <a:rPr altLang="pl-PL" smtClean="0">
                <a:solidFill>
                  <a:srgbClr val="236292"/>
                </a:solidFill>
                <a:latin typeface="Trebuchet MS" pitchFamily="34" charset="0"/>
              </a:rPr>
            </a:br>
            <a:r>
              <a:rPr altLang="pl-PL" smtClean="0">
                <a:solidFill>
                  <a:srgbClr val="236292"/>
                </a:solidFill>
                <a:latin typeface="Trebuchet MS" pitchFamily="34" charset="0"/>
              </a:rPr>
              <a:t>w Pietrowicach Wielkich</a:t>
            </a:r>
            <a:br>
              <a:rPr altLang="pl-PL" smtClean="0">
                <a:solidFill>
                  <a:srgbClr val="236292"/>
                </a:solidFill>
                <a:latin typeface="Trebuchet MS" pitchFamily="34" charset="0"/>
              </a:rPr>
            </a:br>
            <a:r>
              <a:rPr altLang="pl-PL" smtClean="0">
                <a:solidFill>
                  <a:srgbClr val="236292"/>
                </a:solidFill>
                <a:latin typeface="Trebuchet MS" pitchFamily="34" charset="0"/>
              </a:rPr>
              <a:t>rok szkolny 2024/2025</a:t>
            </a:r>
          </a:p>
        </p:txBody>
      </p:sp>
      <p:pic>
        <p:nvPicPr>
          <p:cNvPr id="5123" name="Obraz 2" descr="zsp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3644900"/>
            <a:ext cx="56705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1"/>
          <p:cNvSpPr>
            <a:spLocks noChangeArrowheads="1"/>
          </p:cNvSpPr>
          <p:nvPr/>
        </p:nvSpPr>
        <p:spPr bwMode="auto">
          <a:xfrm>
            <a:off x="1592263" y="428625"/>
            <a:ext cx="532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142875" eaLnBrk="1" hangingPunct="1">
              <a:spcBef>
                <a:spcPts val="75"/>
              </a:spcBef>
              <a:spcAft>
                <a:spcPts val="75"/>
              </a:spcAft>
            </a:pPr>
            <a:r>
              <a:rPr lang="pl-PL" altLang="pl-PL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Zasady oceniania zachowania uczniów</a:t>
            </a:r>
            <a:endParaRPr lang="pl-PL" altLang="pl-PL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71538" y="2452688"/>
            <a:ext cx="10174287" cy="286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Ocena zachowania powinna uwzględniać w szczególności: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wywiązywanie się ucznia z obowiązków określonych w statucie szkoły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postępowanie zgodne z dobrem społeczności szkolnej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honor i tradycje szkoły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piękno mowy ojczystej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dbałość o bezpieczeństwo i zdrowie własne oraz innych osób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godne i kulturalne zachowanie się w szkole i poza nią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okazywanie szacunku innym osobom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i="1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</p:txBody>
      </p:sp>
      <p:sp>
        <p:nvSpPr>
          <p:cNvPr id="14340" name="pole tekstowe 3"/>
          <p:cNvSpPr txBox="1">
            <a:spLocks noChangeArrowheads="1"/>
          </p:cNvSpPr>
          <p:nvPr/>
        </p:nvSpPr>
        <p:spPr bwMode="auto">
          <a:xfrm>
            <a:off x="871538" y="1033463"/>
            <a:ext cx="953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Trebuchet MS" pitchFamily="34" charset="0"/>
              </a:rPr>
              <a:t>Roczną (śródroczną) ocenę klasyfikacyjną zachowania ustala wychowawca po zasięgnięciu  opinii innych nauczycieli, uczniów danej klasy, pracowników administracyjno- obsługowych szkoły oraz ocenianego ucznia.</a:t>
            </a:r>
          </a:p>
          <a:p>
            <a:pPr eaLnBrk="1" hangingPunct="1"/>
            <a:endParaRPr lang="pl-PL" altLang="pl-PL" i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1"/>
          <p:cNvSpPr txBox="1">
            <a:spLocks noChangeArrowheads="1"/>
          </p:cNvSpPr>
          <p:nvPr/>
        </p:nvSpPr>
        <p:spPr bwMode="auto">
          <a:xfrm>
            <a:off x="812800" y="711200"/>
            <a:ext cx="8636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Roczną i śródroczną ocenę klasyfikacyjną zachowania, począwszy od klasy czwartej szkoły podstawowej, ustala się według następującej skali: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1)  wzorowe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2) bardzo dobre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3) dobre       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4) poprawne         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5) nieodpowiednie         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       6) naganne                   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"/>
          <p:cNvSpPr>
            <a:spLocks noChangeArrowheads="1"/>
          </p:cNvSpPr>
          <p:nvPr/>
        </p:nvSpPr>
        <p:spPr bwMode="auto">
          <a:xfrm>
            <a:off x="1363663" y="1154113"/>
            <a:ext cx="712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TE1843958t00"/>
              </a:rPr>
              <a:t>Ocena z zachowania ucznia klas I-III SP jest oceną opisową</a:t>
            </a:r>
            <a:endParaRPr lang="pl-PL" altLang="pl-PL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TE1843958t0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4975" y="2582863"/>
            <a:ext cx="7939088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Wychowawca bierze pod uwagę następujące aspekty: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kulturę osobistą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stosunek do obowiązków szkolnych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>
                <a:solidFill>
                  <a:srgbClr val="000000"/>
                </a:solidFill>
                <a:latin typeface="Trebuchet MS"/>
                <a:cs typeface="+mn-cs"/>
              </a:rPr>
              <a:t>relacje z rówieśnikami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696913" y="666750"/>
            <a:ext cx="9201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228600" algn="ctr" eaLnBrk="1" hangingPunct="1"/>
            <a:r>
              <a:rPr lang="pl-PL" altLang="pl-PL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Warunki i tryb uzyskania oceny wyższej niż przewidywana rocznej oceny klasyfikacyjnej zachowania</a:t>
            </a:r>
            <a:endParaRPr lang="pl-PL" altLang="pl-PL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ctr" eaLnBrk="1" hangingPunct="1"/>
            <a:r>
              <a:rPr lang="pl-PL" altLang="pl-PL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pl-PL" altLang="pl-PL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827088" y="1944688"/>
            <a:ext cx="97821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Warunkiem uzyskania wyższej niż przewidywana rocznej oceny klasyfikacyjnej zachowania jest </a:t>
            </a:r>
            <a:r>
              <a:rPr lang="pl-PL" altLang="pl-PL" b="1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złożenie przez ucznia lub rodziców (prawnych opiekunów)  podania do dyrektora szkoły  w ciągu 3 dni od uzyskania pisemnej informacji o proponowanej ocenie.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Podanie o ponowne ustalenie rocznej  oceny zachowania rozpatruje zespół powołany przez dyrektora szkoły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Powołany zespół analizuje jeszcze raz zachowanie ucznia w danym roku szkolnym, uwzględniając w szczególności: zasadność wniosku, sytuacje rodzinne, zdrowotne, okoliczności, o których szkoła nie była wcześniej informowana, nie później niż na dzień przed klasyfikacyjnym posiedzeniem rady pedagogicznej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7412" name="pole tekstowe 4"/>
          <p:cNvSpPr txBox="1">
            <a:spLocks noChangeArrowheads="1"/>
          </p:cNvSpPr>
          <p:nvPr/>
        </p:nvSpPr>
        <p:spPr bwMode="auto">
          <a:xfrm>
            <a:off x="566738" y="5805488"/>
            <a:ext cx="109569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600" i="1">
                <a:solidFill>
                  <a:srgbClr val="000000"/>
                </a:solidFill>
                <a:latin typeface="Trebuchet MS" pitchFamily="34" charset="0"/>
              </a:rPr>
              <a:t>Wszelkie informacje dotyczące uzyskania  oceny wyższej niż przewidywana są zamieszczone w WSO dostępnym</a:t>
            </a:r>
          </a:p>
          <a:p>
            <a:pPr eaLnBrk="1" hangingPunct="1"/>
            <a:r>
              <a:rPr lang="pl-PL" altLang="pl-PL" sz="1600" i="1">
                <a:solidFill>
                  <a:srgbClr val="000000"/>
                </a:solidFill>
                <a:latin typeface="Trebuchet MS" pitchFamily="34" charset="0"/>
              </a:rPr>
              <a:t>na stronie internetowej szkoły.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 txBox="1">
            <a:spLocks noGrp="1"/>
          </p:cNvSpPr>
          <p:nvPr>
            <p:ph type="ctrTitle"/>
          </p:nvPr>
        </p:nvSpPr>
        <p:spPr>
          <a:xfrm>
            <a:off x="982663" y="1557338"/>
            <a:ext cx="10123487" cy="1646237"/>
          </a:xfrm>
        </p:spPr>
        <p:txBody>
          <a:bodyPr/>
          <a:lstStyle/>
          <a:p>
            <a:pPr algn="l" eaLnBrk="1" hangingPunct="1">
              <a:defRPr/>
            </a:pPr>
            <a:r>
              <a:rPr altLang="pl-PL" b="1" dirty="0" smtClean="0">
                <a:latin typeface="Trebuchet MS" pitchFamily="34" charset="0"/>
              </a:rPr>
              <a:t> </a:t>
            </a:r>
            <a:r>
              <a:rPr altLang="pl-PL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EGZAMIN ÓSMOKLASISTY</a:t>
            </a:r>
            <a: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altLang="pl-PL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endParaRPr altLang="pl-PL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5" name="Obraz 3" descr="IMG_0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844675"/>
            <a:ext cx="508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ole tekstowe 1"/>
          <p:cNvSpPr txBox="1">
            <a:spLocks noChangeArrowheads="1"/>
          </p:cNvSpPr>
          <p:nvPr/>
        </p:nvSpPr>
        <p:spPr bwMode="auto">
          <a:xfrm>
            <a:off x="5999163" y="2379662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 smtClean="0"/>
              <a:t>Egzamin ósmoklasisty w 2025 r. jest przeprowadzany na podstawie wymagań określonych w podstawie programowej kształcenia ogólnego ( z  28 czerwca 2024 r.) dla szkoły podstawowej, stanowiącej załącznik do rozporządzenia.</a:t>
            </a:r>
            <a:r>
              <a:rPr lang="pl-PL" dirty="0" smtClean="0"/>
              <a:t> Egzamin ósmoklasisty sprawdza, w jakim stopniu zdający spełnia wymagania w zakresie trzech przedmiotów, tj. języka polskiego, matematyki i wybranego języka obcego nowożytnego.</a:t>
            </a:r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 txBox="1">
            <a:spLocks noGrp="1"/>
          </p:cNvSpPr>
          <p:nvPr>
            <p:ph idx="1"/>
          </p:nvPr>
        </p:nvSpPr>
        <p:spPr>
          <a:xfrm>
            <a:off x="839788" y="1560513"/>
            <a:ext cx="8640588" cy="474880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dirty="0" err="1" smtClean="0">
                <a:latin typeface="Trebuchet MS" pitchFamily="34" charset="0"/>
              </a:rPr>
              <a:t>Egzamin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dirty="0" err="1" smtClean="0">
                <a:latin typeface="Trebuchet MS" pitchFamily="34" charset="0"/>
              </a:rPr>
              <a:t>ósmoklasisty</a:t>
            </a:r>
            <a:r>
              <a:rPr altLang="pl-PL" dirty="0" smtClean="0">
                <a:latin typeface="Trebuchet MS" pitchFamily="34" charset="0"/>
              </a:rPr>
              <a:t> jest </a:t>
            </a:r>
            <a:r>
              <a:rPr altLang="pl-PL" dirty="0" err="1" smtClean="0">
                <a:latin typeface="Trebuchet MS" pitchFamily="34" charset="0"/>
              </a:rPr>
              <a:t>przeprowadzany</a:t>
            </a:r>
            <a:r>
              <a:rPr altLang="pl-PL" dirty="0" smtClean="0">
                <a:latin typeface="Trebuchet MS" pitchFamily="34" charset="0"/>
              </a:rPr>
              <a:t> w </a:t>
            </a:r>
            <a:r>
              <a:rPr altLang="pl-PL" dirty="0" err="1" smtClean="0">
                <a:latin typeface="Trebuchet MS" pitchFamily="34" charset="0"/>
              </a:rPr>
              <a:t>formie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dirty="0" err="1" smtClean="0">
                <a:latin typeface="Trebuchet MS" pitchFamily="34" charset="0"/>
              </a:rPr>
              <a:t>pisemnej</a:t>
            </a:r>
            <a:r>
              <a:rPr altLang="pl-PL" dirty="0" smtClean="0">
                <a:latin typeface="Trebuchet MS" pitchFamily="34" charset="0"/>
              </a:rPr>
              <a:t>. </a:t>
            </a:r>
          </a:p>
          <a:p>
            <a:pPr>
              <a:buFont typeface="Wingdings 3" pitchFamily="18" charset="2"/>
              <a:buNone/>
            </a:pPr>
            <a:r>
              <a:rPr altLang="pl-PL" dirty="0" smtClean="0">
                <a:latin typeface="Trebuchet MS" pitchFamily="34" charset="0"/>
              </a:rPr>
              <a:t> </a:t>
            </a:r>
            <a:r>
              <a:rPr altLang="pl-PL" b="1" dirty="0" smtClean="0">
                <a:latin typeface="Trebuchet MS" pitchFamily="34" charset="0"/>
              </a:rPr>
              <a:t> </a:t>
            </a:r>
            <a:r>
              <a:rPr altLang="pl-PL" dirty="0" smtClean="0">
                <a:latin typeface="Trebuchet MS" pitchFamily="34" charset="0"/>
              </a:rPr>
              <a:t> </a:t>
            </a:r>
            <a:r>
              <a:rPr lang="pl-PL" dirty="0" smtClean="0"/>
              <a:t>2. Zgodnie z komunikatem o harmonogramie egzamin ósmoklasisty jest przeprowadzany: </a:t>
            </a:r>
          </a:p>
          <a:p>
            <a:r>
              <a:rPr lang="pl-PL" dirty="0" smtClean="0"/>
              <a:t>1) w terminie głównym: a) w maju</a:t>
            </a:r>
          </a:p>
          <a:p>
            <a:r>
              <a:rPr lang="pl-PL" dirty="0" smtClean="0"/>
              <a:t> 2) w terminie dodatkowym: a) w czerwcu</a:t>
            </a:r>
          </a:p>
          <a:p>
            <a:r>
              <a:rPr lang="pl-PL" dirty="0" smtClean="0"/>
              <a:t>3. Do egzaminu ósmoklasisty </a:t>
            </a:r>
            <a:r>
              <a:rPr lang="pl-PL" b="1" dirty="0" smtClean="0"/>
              <a:t>w terminie dodatkowym </a:t>
            </a:r>
            <a:r>
              <a:rPr lang="pl-PL" dirty="0" smtClean="0"/>
              <a:t>przystępuje uczeń, który: 1) z przyczyn losowych lub zdrowotnych nie przystąpił do egzaminu ósmoklasisty z danego przedmiotu lub przedmiotów w terminie głównym ALBO 2) przerwał lub któremu przerwano i unieważniono egzamin ósmoklasisty z danego przedmiotu lub przedmiotów w terminie głównym (również z przyczyn losowych lub zdrowotnych). Do egzaminu ósmoklasisty w terminie dodatkowym przystępuje również uczeń, któremu dyrektor OKE lub dyrektor CKE unieważnił egzamin z danego przedmiotu lub przedmiotów. Do egzaminu ósmoklasisty w terminie dodatkowym zdający przystępuje w szkole, której jest uczniem lub słuchaczem. </a:t>
            </a: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00150" y="549275"/>
            <a:ext cx="75596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Egzamin ósmoklasisty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10531475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Jaki język obcy na egzaminie ósmoklasisty?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Symbol zastępczy zawartości 2"/>
          <p:cNvSpPr txBox="1">
            <a:spLocks noGrp="1"/>
          </p:cNvSpPr>
          <p:nvPr>
            <p:ph idx="1"/>
          </p:nvPr>
        </p:nvSpPr>
        <p:spPr>
          <a:xfrm>
            <a:off x="0" y="1484313"/>
            <a:ext cx="11179175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smtClean="0">
                <a:latin typeface="Trebuchet MS" pitchFamily="34" charset="0"/>
              </a:rPr>
              <a:t>	</a:t>
            </a:r>
            <a:r>
              <a:rPr altLang="pl-PL" sz="2400" smtClean="0">
                <a:latin typeface="Trebuchet MS" pitchFamily="34" charset="0"/>
              </a:rPr>
              <a:t>Uczeń może wybrać tylko ten język obcy, którego uczy się w szkole w ramach </a:t>
            </a:r>
            <a:r>
              <a:rPr altLang="pl-PL" sz="2400" b="1" smtClean="0">
                <a:latin typeface="Trebuchet MS" pitchFamily="34" charset="0"/>
              </a:rPr>
              <a:t>obowiązkowych zajęć edukacyjnych </a:t>
            </a:r>
            <a:r>
              <a:rPr altLang="pl-PL" sz="2400" smtClean="0">
                <a:latin typeface="Trebuchet MS" pitchFamily="34" charset="0"/>
              </a:rPr>
              <a:t>– niezależnie od tego, czy jest to drugi, czy pierwszy język obcy nauczany w danej szkole.</a:t>
            </a:r>
          </a:p>
          <a:p>
            <a:pPr>
              <a:buFont typeface="Wingdings 3" pitchFamily="18" charset="2"/>
              <a:buNone/>
            </a:pPr>
            <a:endParaRPr altLang="pl-PL" sz="2400" smtClean="0">
              <a:latin typeface="Trebuchet MS" pitchFamily="34" charset="0"/>
            </a:endParaRPr>
          </a:p>
          <a:p>
            <a:pPr>
              <a:buFont typeface="Wingdings 3" pitchFamily="18" charset="2"/>
              <a:buNone/>
            </a:pPr>
            <a:r>
              <a:rPr altLang="pl-PL" sz="2400" smtClean="0">
                <a:latin typeface="Trebuchet MS" pitchFamily="34" charset="0"/>
              </a:rPr>
              <a:t>	Jednak należy pamiętać, że egzamin ósmoklasisty sprawdza, w jakim stopniu uczeń ósmej klasy szkoły podstawowej spełnia wymagania określone w podstawie programowej kształcenia ogólnego dla pierwszych dwóch etapów edukacyjnych w wersji II.1 </a:t>
            </a:r>
            <a:r>
              <a:rPr altLang="pl-PL" sz="2800" smtClean="0">
                <a:latin typeface="Trebuchet MS" pitchFamily="34" charset="0"/>
              </a:rPr>
              <a:t>(klasy 1–8). </a:t>
            </a:r>
          </a:p>
          <a:p>
            <a:pPr>
              <a:buFont typeface="Wingdings 3" pitchFamily="18" charset="2"/>
              <a:buNone/>
            </a:pPr>
            <a:endParaRPr altLang="pl-PL" sz="2800" smtClean="0">
              <a:latin typeface="Trebuchet MS" pitchFamily="34" charset="0"/>
            </a:endParaRPr>
          </a:p>
        </p:txBody>
      </p:sp>
      <p:sp>
        <p:nvSpPr>
          <p:cNvPr id="20484" name="Prostokąt 5"/>
          <p:cNvSpPr>
            <a:spLocks noChangeArrowheads="1"/>
          </p:cNvSpPr>
          <p:nvPr/>
        </p:nvSpPr>
        <p:spPr bwMode="auto">
          <a:xfrm>
            <a:off x="407988" y="5013325"/>
            <a:ext cx="10872787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Trebuchet MS" pitchFamily="34" charset="0"/>
              </a:rPr>
              <a:t>W naszej szkole pierwszym językiem obcym nauczanym od klasy I-VIII jest j. angielski.</a:t>
            </a:r>
          </a:p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Trebuchet MS" pitchFamily="34" charset="0"/>
              </a:rPr>
              <a:t>Drugim językiem obcym nauczanym od klasy VII-VII jest język niemiecki.</a:t>
            </a:r>
          </a:p>
          <a:p>
            <a:pPr eaLnBrk="1" hangingPunct="1"/>
            <a:endParaRPr lang="pl-PL" altLang="pl-PL" sz="16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 sz="16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3"/>
          <p:cNvSpPr>
            <a:spLocks noChangeArrowheads="1"/>
          </p:cNvSpPr>
          <p:nvPr/>
        </p:nvSpPr>
        <p:spPr bwMode="auto">
          <a:xfrm>
            <a:off x="479376" y="1340768"/>
            <a:ext cx="10872787" cy="48320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800" dirty="0" smtClean="0"/>
              <a:t>Rodzice ucznia lub słuchacz składają dyrektorowi szkoły, nie później niż do </a:t>
            </a:r>
            <a:r>
              <a:rPr lang="pl-PL" sz="2800" b="1" dirty="0" smtClean="0"/>
              <a:t>30 września 2024 r</a:t>
            </a:r>
            <a:r>
              <a:rPr lang="pl-PL" sz="2800" dirty="0" smtClean="0"/>
              <a:t>., pisemną deklarację:</a:t>
            </a:r>
          </a:p>
          <a:p>
            <a:pPr eaLnBrk="1" hangingPunct="1"/>
            <a:r>
              <a:rPr lang="pl-PL" sz="2800" dirty="0" smtClean="0"/>
              <a:t> 1) wskazującą język obcy nowożytny, z którego uczeń lub słuchacz przystąpi do egzaminu ósmoklasisty.</a:t>
            </a:r>
          </a:p>
          <a:p>
            <a:pPr eaLnBrk="1" hangingPunct="1"/>
            <a:endParaRPr lang="pl-PL" sz="2800" dirty="0"/>
          </a:p>
          <a:p>
            <a:pPr eaLnBrk="1" hangingPunct="1"/>
            <a:r>
              <a:rPr lang="pl-PL" sz="2800" dirty="0" smtClean="0"/>
              <a:t>Rodzice ucznia lub słuchacza składają dyrektorowi szkoły, nie później niż do </a:t>
            </a:r>
            <a:r>
              <a:rPr lang="pl-PL" sz="2800" b="1" dirty="0" smtClean="0"/>
              <a:t>13 lutego 2025r</a:t>
            </a:r>
            <a:r>
              <a:rPr lang="pl-PL" sz="2800" dirty="0" smtClean="0"/>
              <a:t>.,pisemną informację o zmianie języka obcego nowożytnego wskazanego w deklaracji na inny język obcy, którego uczeń lub słuchacz uczy się w ramach obowiązkowych zajęć edukacyjnych (załącznik 3a).</a:t>
            </a:r>
          </a:p>
          <a:p>
            <a:pPr eaLnBrk="1" hangingPunct="1"/>
            <a:endParaRPr lang="pl-PL" altLang="pl-PL" sz="28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11179175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Jaki język obcy na egzaminie ósmoklasisty?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Egzamin ósmoklasisty</a:t>
            </a:r>
            <a:endParaRPr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531" name="Symbol zastępczy zawartości 2"/>
          <p:cNvSpPr txBox="1">
            <a:spLocks noGrp="1"/>
          </p:cNvSpPr>
          <p:nvPr>
            <p:ph idx="1"/>
          </p:nvPr>
        </p:nvSpPr>
        <p:spPr>
          <a:xfrm>
            <a:off x="677863" y="2160588"/>
            <a:ext cx="10313987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altLang="pl-PL" dirty="0" smtClean="0">
                <a:latin typeface="Trebuchet MS" pitchFamily="34" charset="0"/>
              </a:rPr>
              <a:t>	</a:t>
            </a:r>
            <a:r>
              <a:rPr altLang="pl-PL" sz="2400" dirty="0" err="1" smtClean="0">
                <a:latin typeface="Trebuchet MS" pitchFamily="34" charset="0"/>
              </a:rPr>
              <a:t>Egzamin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ósmoklasisty</a:t>
            </a:r>
            <a:r>
              <a:rPr altLang="pl-PL" sz="2400" dirty="0" smtClean="0">
                <a:latin typeface="Trebuchet MS" pitchFamily="34" charset="0"/>
              </a:rPr>
              <a:t> jest </a:t>
            </a:r>
            <a:r>
              <a:rPr altLang="pl-PL" sz="2400" dirty="0" err="1" smtClean="0">
                <a:latin typeface="Trebuchet MS" pitchFamily="34" charset="0"/>
              </a:rPr>
              <a:t>egzaminem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obowiązkowym</a:t>
            </a:r>
            <a:r>
              <a:rPr altLang="pl-PL" sz="2400" dirty="0" smtClean="0">
                <a:latin typeface="Trebuchet MS" pitchFamily="34" charset="0"/>
              </a:rPr>
              <a:t>, co </a:t>
            </a:r>
            <a:r>
              <a:rPr altLang="pl-PL" sz="2400" dirty="0" err="1" smtClean="0">
                <a:latin typeface="Trebuchet MS" pitchFamily="34" charset="0"/>
              </a:rPr>
              <a:t>oznacza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że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każdy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uczeń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musi</a:t>
            </a:r>
            <a:r>
              <a:rPr altLang="pl-PL" sz="2400" dirty="0" smtClean="0">
                <a:latin typeface="Trebuchet MS" pitchFamily="34" charset="0"/>
              </a:rPr>
              <a:t> do </a:t>
            </a:r>
            <a:r>
              <a:rPr altLang="pl-PL" sz="2400" dirty="0" err="1" smtClean="0">
                <a:latin typeface="Trebuchet MS" pitchFamily="34" charset="0"/>
              </a:rPr>
              <a:t>niego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przystąpić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aby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ukończyć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szkołę</a:t>
            </a:r>
            <a:r>
              <a:rPr altLang="pl-PL" sz="2400" dirty="0" smtClean="0">
                <a:latin typeface="Trebuchet MS" pitchFamily="34" charset="0"/>
              </a:rPr>
              <a:t>. </a:t>
            </a:r>
          </a:p>
          <a:p>
            <a:pPr>
              <a:buFont typeface="Wingdings 3" pitchFamily="18" charset="2"/>
              <a:buNone/>
            </a:pPr>
            <a:endParaRPr altLang="pl-PL" sz="2400" dirty="0" smtClean="0">
              <a:latin typeface="Trebuchet MS" pitchFamily="34" charset="0"/>
            </a:endParaRPr>
          </a:p>
          <a:p>
            <a:pPr>
              <a:buFont typeface="Wingdings 3" pitchFamily="18" charset="2"/>
              <a:buNone/>
            </a:pPr>
            <a:r>
              <a:rPr altLang="pl-PL" sz="2400" dirty="0" smtClean="0">
                <a:latin typeface="Trebuchet MS" pitchFamily="34" charset="0"/>
              </a:rPr>
              <a:t>	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jest </a:t>
            </a:r>
            <a:r>
              <a:rPr altLang="pl-PL" sz="2400" dirty="0" err="1" smtClean="0">
                <a:latin typeface="Trebuchet MS" pitchFamily="34" charset="0"/>
              </a:rPr>
              <a:t>określony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minimalny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wynik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jaki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uczeń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powinien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uzyskać</a:t>
            </a:r>
            <a:r>
              <a:rPr altLang="pl-PL" sz="2400" dirty="0" smtClean="0">
                <a:latin typeface="Trebuchet MS" pitchFamily="34" charset="0"/>
              </a:rPr>
              <a:t>, </a:t>
            </a:r>
            <a:r>
              <a:rPr altLang="pl-PL" sz="2400" dirty="0" err="1" smtClean="0">
                <a:latin typeface="Trebuchet MS" pitchFamily="34" charset="0"/>
              </a:rPr>
              <a:t>dlatego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egzaminu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ósmoklasisty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można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nie</a:t>
            </a:r>
            <a:r>
              <a:rPr altLang="pl-PL" sz="2400" dirty="0" smtClean="0">
                <a:latin typeface="Trebuchet MS" pitchFamily="34" charset="0"/>
              </a:rPr>
              <a:t> </a:t>
            </a:r>
            <a:r>
              <a:rPr altLang="pl-PL" sz="2400" dirty="0" err="1" smtClean="0">
                <a:latin typeface="Trebuchet MS" pitchFamily="34" charset="0"/>
              </a:rPr>
              <a:t>zdać</a:t>
            </a:r>
            <a:r>
              <a:rPr altLang="pl-PL" dirty="0" smtClean="0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4825" y="476250"/>
            <a:ext cx="8596313" cy="1320800"/>
          </a:xfrm>
        </p:spPr>
        <p:txBody>
          <a:bodyPr/>
          <a:lstStyle/>
          <a:p>
            <a:pPr>
              <a:defRPr/>
            </a:pPr>
            <a:r>
              <a:rPr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Terminy egzaminu ósmoklasistów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8627"/>
              </p:ext>
            </p:extLst>
          </p:nvPr>
        </p:nvGraphicFramePr>
        <p:xfrm>
          <a:off x="1248184" y="1628800"/>
          <a:ext cx="9649593" cy="4137024"/>
        </p:xfrm>
        <a:graphic>
          <a:graphicData uri="http://schemas.openxmlformats.org/drawingml/2006/table">
            <a:tbl>
              <a:tblPr/>
              <a:tblGrid>
                <a:gridCol w="334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Termin główny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polski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 13 maja 2025 r. (wtorek)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matematyka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14 maja 2025 r. (środa)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język obcy nowożytny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15 maja 2025 r. (czwartek) – godz. 9:00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Termin dodatkowy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polski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10 czerwca 2025 r. (wtorek)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matematyka</a:t>
                      </a:r>
                      <a:endParaRPr lang="pl-PL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11 czerwca 2025 r. (środa) – godz. 9:00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język obcy nowożytny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/>
                        <a:t>12 czerwca 2025 r. (czwartek) – godz. 9:00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1"/>
          <p:cNvSpPr>
            <a:spLocks noChangeArrowheads="1"/>
          </p:cNvSpPr>
          <p:nvPr/>
        </p:nvSpPr>
        <p:spPr bwMode="auto">
          <a:xfrm>
            <a:off x="766763" y="908050"/>
            <a:ext cx="10874375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 względu na bezpieczeństwo dzieci </a:t>
            </a:r>
          </a:p>
          <a:p>
            <a:pPr>
              <a:defRPr/>
            </a:pPr>
            <a:endParaRPr lang="pl-PL" alt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pl-PL" altLang="pl-PL" dirty="0" smtClean="0"/>
              <a:t>Prosimy i sugerujemy, aby Rodzice, nie wchodzili na teren szkoły.  </a:t>
            </a:r>
          </a:p>
          <a:p>
            <a:pPr>
              <a:defRPr/>
            </a:pPr>
            <a:r>
              <a:rPr lang="pl-PL" altLang="pl-PL" dirty="0" smtClean="0"/>
              <a:t>Wdrażajmy dzieci do samodzielności.</a:t>
            </a:r>
          </a:p>
          <a:p>
            <a:pPr>
              <a:defRPr/>
            </a:pPr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0863" y="620713"/>
            <a:ext cx="11306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Dostosowania warunków i form przeprowadzania egzaminu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ósmoklasisty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Prostokąt 4"/>
          <p:cNvSpPr>
            <a:spLocks noChangeArrowheads="1"/>
          </p:cNvSpPr>
          <p:nvPr/>
        </p:nvSpPr>
        <p:spPr bwMode="auto">
          <a:xfrm>
            <a:off x="623888" y="2420938"/>
            <a:ext cx="11017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Uczniowie ze specjalnymi potrzebami edukacyjnymi mogą ubiegać się o dostosowanie  formy i warunków  egzaminu.  </a:t>
            </a:r>
            <a:endParaRPr lang="pl-PL" altLang="pl-PL" dirty="0" smtClean="0"/>
          </a:p>
          <a:p>
            <a:r>
              <a:rPr lang="pl-PL" dirty="0" smtClean="0"/>
              <a:t>Dostosowanie formy przeprowadzania egzaminu ósmoklasisty polega na przygotowaniu odrębnych arkuszy egzaminacyjnych dostosowanych do: </a:t>
            </a:r>
          </a:p>
          <a:p>
            <a:pPr marL="342900" indent="-342900">
              <a:buAutoNum type="arabicParenR"/>
            </a:pPr>
            <a:r>
              <a:rPr lang="pl-PL" dirty="0" smtClean="0"/>
              <a:t>rodzaju niepełnosprawności ucznia, posiadającego orzeczenie o potrzebie kształcenia specjalnego wydane ze względu na niepełnosprawność LUB </a:t>
            </a:r>
          </a:p>
          <a:p>
            <a:pPr marL="342900" indent="-342900">
              <a:buAutoNum type="arabicParenR"/>
            </a:pPr>
            <a:r>
              <a:rPr lang="pl-PL" dirty="0" smtClean="0"/>
              <a:t>2) potrzeb ucznia, któremu ograniczona znajomość języka polskiego utrudnia zrozumienie czytanego tekstu (dotyczy egzaminu z języka polskiego i matematyki) – na podstawie pozytywnej opinii rady pedagogicznej </a:t>
            </a:r>
          </a:p>
          <a:p>
            <a:pPr marL="342900" indent="-342900">
              <a:buAutoNum type="arabicParenR"/>
            </a:pPr>
            <a:r>
              <a:rPr lang="pl-PL" dirty="0" smtClean="0"/>
              <a:t>3) potrzeb ucznia – obywatela Ukrainy (dotyczy egzaminu z każdego przedmiotu) – na podstawie pozytywnej opinii rady pedagogicznej.</a:t>
            </a:r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W tym celu nie później </a:t>
            </a:r>
            <a:r>
              <a:rPr lang="pl-PL" altLang="pl-PL" dirty="0">
                <a:solidFill>
                  <a:srgbClr val="FF0000"/>
                </a:solidFill>
              </a:rPr>
              <a:t>niż do </a:t>
            </a:r>
            <a:r>
              <a:rPr lang="pl-PL" altLang="pl-PL" dirty="0" smtClean="0">
                <a:solidFill>
                  <a:srgbClr val="FF0000"/>
                </a:solidFill>
              </a:rPr>
              <a:t>15 </a:t>
            </a:r>
            <a:r>
              <a:rPr lang="pl-PL" altLang="pl-PL" dirty="0">
                <a:solidFill>
                  <a:srgbClr val="FF0000"/>
                </a:solidFill>
              </a:rPr>
              <a:t>października </a:t>
            </a:r>
            <a:r>
              <a:rPr lang="pl-PL" altLang="pl-PL" dirty="0" smtClean="0">
                <a:solidFill>
                  <a:srgbClr val="FF0000"/>
                </a:solidFill>
              </a:rPr>
              <a:t>2024 </a:t>
            </a:r>
            <a:r>
              <a:rPr lang="pl-PL" altLang="pl-PL" dirty="0">
                <a:solidFill>
                  <a:srgbClr val="FF0000"/>
                </a:solidFill>
              </a:rPr>
              <a:t>r. </a:t>
            </a:r>
            <a:r>
              <a:rPr lang="pl-PL" altLang="pl-PL" dirty="0"/>
              <a:t>należy przedłożyć dyrektorowi szkoły zaświadczenie o stanie zdrowia lub opinię poradni psychologiczno-pedagogicznej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08025" y="488950"/>
            <a:ext cx="10302875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Dostosowania </a:t>
            </a:r>
            <a:r>
              <a:rPr lang="pl-PL" u="sng" kern="0" dirty="0">
                <a:solidFill>
                  <a:srgbClr val="000000"/>
                </a:solidFill>
                <a:latin typeface="Trebuchet MS" pitchFamily="34"/>
                <a:cs typeface="+mn-cs"/>
              </a:rPr>
              <a:t>formy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  egzaminu ósmoklasisty polega na przygotowaniu odrębnych arkuszy dostosowanych do potrzeb i możliwości </a:t>
            </a:r>
            <a:r>
              <a:rPr lang="pl-PL" kern="0" dirty="0" smtClean="0">
                <a:solidFill>
                  <a:srgbClr val="000000"/>
                </a:solidFill>
                <a:latin typeface="Trebuchet MS" pitchFamily="34"/>
                <a:cs typeface="+mn-cs"/>
              </a:rPr>
              <a:t>zdających.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 pitchFamily="34"/>
              <a:cs typeface="+mn-cs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Dostosowanie </a:t>
            </a:r>
            <a:r>
              <a:rPr lang="pl-PL" u="sng" kern="0" dirty="0">
                <a:solidFill>
                  <a:srgbClr val="000000"/>
                </a:solidFill>
                <a:latin typeface="Trebuchet MS" pitchFamily="34"/>
                <a:cs typeface="+mn-cs"/>
              </a:rPr>
              <a:t>warunków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 przeprowadzania egzaminu 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</a:rPr>
              <a:t>ósmoklasisty</a:t>
            </a: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 polega między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innymi na: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zminimalizowaniu ograniczeń wynikających z niepełnosprawności,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zapewnieniu uczniowi miejsca pracy odpowiedniego do jego potrzeb,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wykorzystaniu odpowiedniego sprzętu specjalistycznego i środków dydaktycznych,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odpowiednim przedłużeniu czasu egzaminu,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ustaleniu zasad oceniania rozwiązań zadań,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 pitchFamily="34"/>
                <a:cs typeface="+mn-cs"/>
              </a:rPr>
              <a:t>zapewnieniu obecności i pomocy w czasie sprawdzianu i egzaminu gimnazjalnego nauczyciela wspomagającego.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 pitchFamily="34"/>
              <a:cs typeface="+mn-cs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i="1" kern="0" dirty="0">
              <a:solidFill>
                <a:srgbClr val="FF0000"/>
              </a:solidFill>
              <a:latin typeface="Trebuchet MS" pitchFamily="34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3392" y="476670"/>
            <a:ext cx="105851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Dokumenty, na podstawie których przyznawane jest dostosowanie formy lub warunków przeprowadzania egzaminu ósmoklasisty, </a:t>
            </a:r>
            <a:r>
              <a:rPr lang="pl-PL" dirty="0" smtClean="0"/>
              <a:t>to: </a:t>
            </a:r>
          </a:p>
          <a:p>
            <a:pPr marL="342900" indent="-342900">
              <a:buAutoNum type="arabicParenR"/>
            </a:pPr>
            <a:r>
              <a:rPr lang="pl-PL" dirty="0" smtClean="0"/>
              <a:t>orzeczenie o potrzebie kształcenia specjalnego wydane ze względu na niepełnosprawność</a:t>
            </a:r>
          </a:p>
          <a:p>
            <a:pPr marL="342900" indent="-342900"/>
            <a:r>
              <a:rPr lang="pl-PL" dirty="0" smtClean="0"/>
              <a:t> 2) orzeczenie o potrzebie kształcenia specjalnego wydane ze względu na niedostosowanie społeczne lub zagrożenie niedostosowaniem społecznym </a:t>
            </a:r>
          </a:p>
          <a:p>
            <a:pPr marL="342900" indent="-342900"/>
            <a:r>
              <a:rPr lang="pl-PL" dirty="0" smtClean="0"/>
              <a:t>3) orzeczenie o potrzebie indywidualnego nauczania </a:t>
            </a:r>
          </a:p>
          <a:p>
            <a:pPr marL="342900" indent="-342900"/>
            <a:r>
              <a:rPr lang="pl-PL" dirty="0" smtClean="0"/>
              <a:t>4) zaświadczenie o stanie zdrowia wydane przez lekarza </a:t>
            </a:r>
          </a:p>
          <a:p>
            <a:pPr marL="342900" indent="-342900"/>
            <a:r>
              <a:rPr lang="pl-PL" dirty="0" smtClean="0"/>
              <a:t>5) opinia poradni psychologiczno-pedagogicznej, w tym poradni specjalistycznej, o specyficznych trudnościach w uczeniu się: z dysleksją, dysgrafią, dysortografią, z problemami natury </a:t>
            </a:r>
            <a:r>
              <a:rPr lang="pl-PL" dirty="0" err="1" smtClean="0"/>
              <a:t>dyskalkulicznej</a:t>
            </a:r>
            <a:r>
              <a:rPr lang="pl-PL" dirty="0" smtClean="0"/>
              <a:t> </a:t>
            </a:r>
          </a:p>
          <a:p>
            <a:pPr marL="342900" indent="-342900"/>
            <a:r>
              <a:rPr lang="pl-PL" dirty="0" smtClean="0"/>
              <a:t>6) pozytywna opinia rady pedagogicznej w przypadku uczniów: </a:t>
            </a:r>
          </a:p>
          <a:p>
            <a:pPr marL="342900" indent="-342900">
              <a:buAutoNum type="alphaLcParenR"/>
            </a:pPr>
            <a:r>
              <a:rPr lang="pl-PL" dirty="0" smtClean="0"/>
              <a:t>objętych pomocą psychologiczno-pedagogiczną w szkole ze względu na trudności adaptacyjne związane z wcześniejszym kształceniem za granicą, zaburzenia komunikacji językowej lub sytuację kryzysową lub traumatyczną </a:t>
            </a:r>
          </a:p>
          <a:p>
            <a:pPr marL="342900" indent="-342900"/>
            <a:r>
              <a:rPr lang="pl-PL" dirty="0" smtClean="0"/>
              <a:t>b) cudzoziemców, którym ograniczona znajomość języka polskiego utrudnia zrozumienie czytanego tekstu </a:t>
            </a:r>
          </a:p>
          <a:p>
            <a:pPr marL="342900" indent="-342900"/>
            <a:r>
              <a:rPr lang="pl-PL" dirty="0" smtClean="0"/>
              <a:t>c) obywateli Ukrainy.</a:t>
            </a:r>
          </a:p>
          <a:p>
            <a:pPr marL="342900" indent="-342900"/>
            <a:endParaRPr lang="pl-PL" dirty="0"/>
          </a:p>
          <a:p>
            <a:pPr marL="342900" indent="-342900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83432" y="544522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i="1" kern="0" dirty="0">
                <a:solidFill>
                  <a:srgbClr val="FF0000"/>
                </a:solidFill>
                <a:latin typeface="Trebuchet MS" pitchFamily="34"/>
              </a:rPr>
              <a:t>Szczegółowe warunki dostosowań są zamieszczone na stronie internetowej szkoły w zakładce rok szkolny – egzamin ósmoklasisty.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 txBox="1">
            <a:spLocks noGrp="1"/>
          </p:cNvSpPr>
          <p:nvPr>
            <p:ph type="ctrTitle"/>
          </p:nvPr>
        </p:nvSpPr>
        <p:spPr>
          <a:xfrm>
            <a:off x="1991544" y="188640"/>
            <a:ext cx="7448656" cy="648072"/>
          </a:xfrm>
        </p:spPr>
        <p:txBody>
          <a:bodyPr/>
          <a:lstStyle/>
          <a:p>
            <a:pPr algn="l" eaLnBrk="1" hangingPunct="1">
              <a:defRPr/>
            </a:pPr>
            <a:r>
              <a:rPr alt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Kalendarz</a:t>
            </a:r>
            <a:r>
              <a:rPr alt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alt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roku</a:t>
            </a:r>
            <a:r>
              <a:rPr alt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altLang="pl-PL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szkolnego</a:t>
            </a:r>
            <a:endParaRPr altLang="pl-PL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836712"/>
            <a:ext cx="6175988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412776"/>
            <a:ext cx="63101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880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08699"/>
            <a:ext cx="7196891" cy="66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81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Prostokąt 1"/>
          <p:cNvSpPr>
            <a:spLocks noChangeArrowheads="1"/>
          </p:cNvSpPr>
          <p:nvPr/>
        </p:nvSpPr>
        <p:spPr bwMode="auto">
          <a:xfrm>
            <a:off x="1127125" y="115888"/>
            <a:ext cx="10153650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225425" algn="ctr">
              <a:lnSpc>
                <a:spcPct val="13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altLang="pl-PL" b="1" dirty="0">
                <a:latin typeface="Times New Roman" pitchFamily="18" charset="0"/>
                <a:cs typeface="Times New Roman" pitchFamily="18" charset="0"/>
              </a:rPr>
              <a:t>Dni ustawowo wolne od </a:t>
            </a:r>
            <a:r>
              <a:rPr lang="pl-PL" altLang="pl-PL" b="1" dirty="0" smtClean="0">
                <a:latin typeface="Times New Roman" pitchFamily="18" charset="0"/>
                <a:cs typeface="Times New Roman" pitchFamily="18" charset="0"/>
              </a:rPr>
              <a:t>pracy</a:t>
            </a:r>
            <a:endParaRPr lang="pl-PL" altLang="pl-PL" b="1" dirty="0">
              <a:latin typeface="Times New Roman" pitchFamily="18" charset="0"/>
              <a:cs typeface="Times New Roman" pitchFamily="18" charset="0"/>
            </a:endParaRPr>
          </a:p>
          <a:p>
            <a:pPr marL="452438" indent="-225425" algn="ctr">
              <a:lnSpc>
                <a:spcPct val="130000"/>
              </a:lnSpc>
              <a:spcBef>
                <a:spcPts val="750"/>
              </a:spcBef>
              <a:spcAft>
                <a:spcPts val="750"/>
              </a:spcAft>
            </a:pPr>
            <a:endParaRPr lang="pl-PL" alt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7408" y="650593"/>
            <a:ext cx="104411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listopada (Wszystkich Świętych, piątek),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11 listopada (Dzień Niepodległości, poniedziałek),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23 grudnia 2024 – 1 stycznia 2025: zimowa przerwa świąteczna,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 stycznia 2025 (święto Trzech Króli, poniedziałek),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 lutego 2025 –2 marca 2025: ferie zimowe,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17-22 kwietnia 2025: wiosenna przerwa świąteczna,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maja 2025 ( Święto Pracy, czwartek),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 maja 2025( Święto Konstytucji Trzeciego Maja, sobota),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  czerwca 2025 (Boże Ciało, czwartek)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24 czerwca – 31 sierpnia 2023: wakacje.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9416" y="3828477"/>
            <a:ext cx="96490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Dodatkowe dni wolne od zajęć dydaktycznych: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14.10.2024 Dzień Edukacji Narodowej,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2,3.01.2025 ( dni podczas zimowej przerwy świątecznej),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2.05.2025,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12-16.05.2025 ( tydzień,</a:t>
            </a:r>
            <a:r>
              <a:rPr kumimoji="0" lang="pl-PL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 którym odbywa się egzamin ósmoklasisty)</a:t>
            </a:r>
            <a:r>
              <a:rPr kumimoji="0" lang="pl-PL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pl-PL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1"/>
          <p:cNvSpPr txBox="1">
            <a:spLocks noChangeArrowheads="1"/>
          </p:cNvSpPr>
          <p:nvPr/>
        </p:nvSpPr>
        <p:spPr bwMode="auto">
          <a:xfrm>
            <a:off x="479425" y="1196975"/>
            <a:ext cx="114490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 b="1">
                <a:solidFill>
                  <a:srgbClr val="002060"/>
                </a:solidFill>
              </a:rPr>
              <a:t>Szkoła zapewnia  w miarę potrzeb indywidualne nauczanie, </a:t>
            </a:r>
          </a:p>
          <a:p>
            <a:r>
              <a:rPr lang="pl-PL" altLang="pl-PL" sz="2800" b="1">
                <a:solidFill>
                  <a:srgbClr val="002060"/>
                </a:solidFill>
              </a:rPr>
              <a:t>pomoc psychologiczno-pedagogicznej oraz kształcenie uczniów niepełnosprawnych. </a:t>
            </a:r>
          </a:p>
          <a:p>
            <a:endParaRPr lang="pl-PL" altLang="pl-PL" b="1">
              <a:solidFill>
                <a:srgbClr val="002060"/>
              </a:solidFill>
            </a:endParaRPr>
          </a:p>
          <a:p>
            <a:endParaRPr lang="pl-PL" altLang="pl-PL" b="1">
              <a:solidFill>
                <a:srgbClr val="002060"/>
              </a:solidFill>
            </a:endParaRPr>
          </a:p>
          <a:p>
            <a:endParaRPr lang="pl-PL" altLang="pl-PL" b="1">
              <a:solidFill>
                <a:srgbClr val="002060"/>
              </a:solidFill>
            </a:endParaRPr>
          </a:p>
          <a:p>
            <a:r>
              <a:rPr lang="pl-PL" altLang="pl-PL"/>
              <a:t>Przypominamy rodzicom o jak najszybszym przekazaniu opinii lub orzeczenia uzyskanego w toku badań psychologiczno pedagogicznych w poradni wychowawcy lub pedagogowi szkolnemu celem udzielenia pomocy w szkole. </a:t>
            </a:r>
          </a:p>
          <a:p>
            <a:endParaRPr lang="pl-PL" altLang="pl-PL"/>
          </a:p>
          <a:p>
            <a:endParaRPr lang="pl-PL" altLang="pl-PL"/>
          </a:p>
          <a:p>
            <a:r>
              <a:rPr lang="pl-PL" altLang="pl-PL"/>
              <a:t>Opinie lub orzeczenie można zawsze po badaniu dostarczyć do szkoły.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 txBox="1">
            <a:spLocks noGrp="1"/>
          </p:cNvSpPr>
          <p:nvPr>
            <p:ph type="ctrTitle"/>
          </p:nvPr>
        </p:nvSpPr>
        <p:spPr>
          <a:xfrm>
            <a:off x="1012825" y="2230438"/>
            <a:ext cx="8247063" cy="1646237"/>
          </a:xfrm>
        </p:spPr>
        <p:txBody>
          <a:bodyPr/>
          <a:lstStyle/>
          <a:p>
            <a:pPr algn="l" eaLnBrk="1" hangingPunct="1"/>
            <a:r>
              <a:rPr altLang="pl-PL" smtClean="0">
                <a:latin typeface="Trebuchet MS" pitchFamily="34" charset="0"/>
              </a:rPr>
              <a:t>Dziennik elektroniczny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449388"/>
            <a:ext cx="72739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 rot="2591444">
            <a:off x="8521700" y="2528888"/>
            <a:ext cx="336550" cy="2520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796" name="pole tekstowe 4"/>
          <p:cNvSpPr txBox="1">
            <a:spLocks noChangeArrowheads="1"/>
          </p:cNvSpPr>
          <p:nvPr/>
        </p:nvSpPr>
        <p:spPr bwMode="auto">
          <a:xfrm>
            <a:off x="8975725" y="1052513"/>
            <a:ext cx="2879725" cy="1477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Link do dziennika elektronicznego jest na naszej stronie internetowej </a:t>
            </a:r>
          </a:p>
          <a:p>
            <a:r>
              <a:rPr lang="pl-PL" altLang="pl-PL" dirty="0" err="1" smtClean="0"/>
              <a:t>www.spwpw.pl</a:t>
            </a:r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 txBox="1">
            <a:spLocks noGrp="1"/>
          </p:cNvSpPr>
          <p:nvPr>
            <p:ph type="title"/>
          </p:nvPr>
        </p:nvSpPr>
        <p:spPr>
          <a:xfrm>
            <a:off x="839788" y="2205038"/>
            <a:ext cx="9521825" cy="1320800"/>
          </a:xfrm>
        </p:spPr>
        <p:txBody>
          <a:bodyPr/>
          <a:lstStyle/>
          <a:p>
            <a:pPr eaLnBrk="1"/>
            <a:r>
              <a:rPr altLang="pl-PL" smtClean="0">
                <a:solidFill>
                  <a:srgbClr val="236292"/>
                </a:solidFill>
                <a:latin typeface="Trebuchet MS" pitchFamily="34" charset="0"/>
              </a:rPr>
              <a:t>Ważne informacje dotyczące  wymagań edukacyjnych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43472" y="476672"/>
            <a:ext cx="58326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l-PL" sz="4000" dirty="0"/>
              <a:t>Pierwsze logowanie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51384" y="1412776"/>
            <a:ext cx="11161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 pierwszej wywiadówce 10 września rodzice uczniów klas 1 i 7c otrzymają kody dostępu do </a:t>
            </a:r>
            <a:r>
              <a:rPr lang="pl-PL" dirty="0" smtClean="0"/>
              <a:t>dziennika</a:t>
            </a:r>
            <a:r>
              <a:rPr lang="pl-PL" dirty="0"/>
              <a:t>.</a:t>
            </a:r>
          </a:p>
          <a:p>
            <a:r>
              <a:rPr lang="pl-PL" dirty="0"/>
              <a:t>Rodzice uczniów, którzy są już uczniami naszej szkoły, logują się według poniższej instrukcji:</a:t>
            </a:r>
          </a:p>
          <a:p>
            <a:r>
              <a:rPr lang="pl-PL" dirty="0"/>
              <a:t>W związku ze zmianami w Dzienniku, każdy Rodzic i Uczeń będzie musiał samodzielnie – bez udziału Szkoły – zaktualizować swoje konto w Dzienniku.</a:t>
            </a:r>
          </a:p>
          <a:p>
            <a:r>
              <a:rPr lang="pl-PL" b="1" dirty="0"/>
              <a:t>Krok 1: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logują się do Dziennika VULCAN.</a:t>
            </a:r>
          </a:p>
          <a:p>
            <a:r>
              <a:rPr lang="pl-PL" b="1" dirty="0"/>
              <a:t>Krok 2: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podają 4 ostatnie cyfry numeru PESEL w celu weryfikacji.</a:t>
            </a:r>
          </a:p>
          <a:p>
            <a:r>
              <a:rPr lang="pl-PL" b="1" dirty="0"/>
              <a:t>Krok 3: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Uczeń i Rodzic wybierają rodzaj konta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W razie jakichkolwiek trudności pomocą służy pan informatyk.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 txBox="1">
            <a:spLocks noGrp="1"/>
          </p:cNvSpPr>
          <p:nvPr>
            <p:ph type="title"/>
          </p:nvPr>
        </p:nvSpPr>
        <p:spPr>
          <a:xfrm>
            <a:off x="550863" y="260350"/>
            <a:ext cx="8640762" cy="1296988"/>
          </a:xfrm>
        </p:spPr>
        <p:txBody>
          <a:bodyPr/>
          <a:lstStyle/>
          <a:p>
            <a:pPr eaLnBrk="1">
              <a:defRPr/>
            </a:pP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Ubezpieczenie uczniów</a:t>
            </a:r>
            <a:r>
              <a:rPr altLang="pl-PL" dirty="0" smtClean="0">
                <a:latin typeface="Trebuchet MS" pitchFamily="34" charset="0"/>
              </a:rPr>
              <a:t/>
            </a:r>
            <a:br>
              <a:rPr altLang="pl-PL" dirty="0" smtClean="0">
                <a:latin typeface="Trebuchet MS" pitchFamily="34" charset="0"/>
              </a:rPr>
            </a:b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5843" name="Prostokąt 1"/>
          <p:cNvSpPr>
            <a:spLocks noChangeArrowheads="1"/>
          </p:cNvSpPr>
          <p:nvPr/>
        </p:nvSpPr>
        <p:spPr bwMode="auto">
          <a:xfrm>
            <a:off x="407988" y="1444625"/>
            <a:ext cx="1022508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>
              <a:latin typeface="inherit"/>
            </a:endParaRPr>
          </a:p>
          <a:p>
            <a:r>
              <a:rPr lang="pl-PL" altLang="pl-PL" sz="2800" dirty="0">
                <a:solidFill>
                  <a:srgbClr val="333333"/>
                </a:solidFill>
                <a:latin typeface="HelveticaNeue-Light"/>
              </a:rPr>
              <a:t>Szkoła nie pośredniczy w zawieraniu umów ubezpieczenia uczniów. </a:t>
            </a:r>
          </a:p>
          <a:p>
            <a:r>
              <a:rPr lang="pl-PL" altLang="pl-PL" sz="2800" dirty="0">
                <a:solidFill>
                  <a:srgbClr val="333333"/>
                </a:solidFill>
                <a:latin typeface="HelveticaNeue-Light"/>
              </a:rPr>
              <a:t>Jeżeli rodzice chcą ubezpieczyć swoje dziecko, muszą zrobić to indywidualnie.</a:t>
            </a:r>
          </a:p>
          <a:p>
            <a:endParaRPr lang="pl-PL" altLang="pl-PL" dirty="0">
              <a:solidFill>
                <a:srgbClr val="333333"/>
              </a:solidFill>
              <a:latin typeface="HelveticaNeue-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4"/>
          <p:cNvSpPr txBox="1">
            <a:spLocks noChangeArrowheads="1"/>
          </p:cNvSpPr>
          <p:nvPr/>
        </p:nvSpPr>
        <p:spPr bwMode="auto">
          <a:xfrm>
            <a:off x="911225" y="404812"/>
            <a:ext cx="9793287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/>
              <a:t>Nasza strona internetowa: </a:t>
            </a:r>
            <a:r>
              <a:rPr lang="pl-PL" altLang="pl-PL" sz="3200" b="1" dirty="0" err="1" smtClean="0">
                <a:hlinkClick r:id="rId2"/>
              </a:rPr>
              <a:t>www.spwpw.pl</a:t>
            </a:r>
            <a:r>
              <a:rPr lang="pl-PL" altLang="pl-PL" sz="3200" b="1" dirty="0"/>
              <a:t> </a:t>
            </a:r>
            <a:r>
              <a:rPr lang="pl-PL" altLang="pl-PL" sz="3200" b="1" dirty="0" smtClean="0"/>
              <a:t>  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Nowy adres!</a:t>
            </a:r>
            <a:endParaRPr lang="pl-PL" altLang="pl-PL" sz="3200" b="1" dirty="0">
              <a:solidFill>
                <a:srgbClr val="FF0000"/>
              </a:solidFill>
            </a:endParaRPr>
          </a:p>
        </p:txBody>
      </p:sp>
      <p:pic>
        <p:nvPicPr>
          <p:cNvPr id="36867" name="Obraz 1"/>
          <p:cNvPicPr>
            <a:picLocks noChangeAspect="1"/>
          </p:cNvPicPr>
          <p:nvPr/>
        </p:nvPicPr>
        <p:blipFill>
          <a:blip r:embed="rId3" cstate="print"/>
          <a:srcRect l="9409" t="20769" r="19751" b="-3999"/>
          <a:stretch>
            <a:fillRect/>
          </a:stretch>
        </p:blipFill>
        <p:spPr bwMode="auto">
          <a:xfrm>
            <a:off x="766763" y="1341438"/>
            <a:ext cx="921702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7" y="764704"/>
            <a:ext cx="871584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89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04" y="1340768"/>
            <a:ext cx="9184284" cy="51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606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55" y="980728"/>
            <a:ext cx="910037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74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24744"/>
            <a:ext cx="89585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73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97225"/>
            <a:ext cx="9270311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501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980728"/>
            <a:ext cx="949155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30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36712"/>
            <a:ext cx="952471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3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/>
          <p:cNvSpPr txBox="1">
            <a:spLocks noChangeArrowheads="1"/>
          </p:cNvSpPr>
          <p:nvPr/>
        </p:nvSpPr>
        <p:spPr bwMode="auto">
          <a:xfrm>
            <a:off x="550863" y="476250"/>
            <a:ext cx="99774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>
                <a:solidFill>
                  <a:srgbClr val="174261"/>
                </a:solidFill>
                <a:latin typeface="Trebuchet MS" pitchFamily="34" charset="0"/>
              </a:rPr>
              <a:t>Wymagania edukacyjne niezbędne do otrzymania przez ucznia poszczególnych śródrocznych i rocznych ocen klasyfikacyjnych z zajęć edukacyjnych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Trebuchet MS" pitchFamily="34" charset="0"/>
              </a:rPr>
              <a:t>czyli co uczeń musi umieć z poszczególnych przedmiotów aby otrzymać konkretną ocenę.</a:t>
            </a:r>
          </a:p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Trebuchet MS" pitchFamily="34" charset="0"/>
              </a:rPr>
              <a:t>Uczniowie zostali z nimi zapoznani na pierwszych lekcjach. </a:t>
            </a:r>
          </a:p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Trebuchet MS" pitchFamily="34" charset="0"/>
              </a:rPr>
              <a:t>Wymagania te są dla Państwa dostępne u nauczycieli przedmiotów oraz na szkolnej stronie internetowej</a:t>
            </a:r>
          </a:p>
          <a:p>
            <a:pPr eaLnBrk="1" hangingPunct="1"/>
            <a:endParaRPr lang="pl-PL" altLang="pl-PL" i="1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8195" name="Grupa 4"/>
          <p:cNvGrpSpPr>
            <a:grpSpLocks/>
          </p:cNvGrpSpPr>
          <p:nvPr/>
        </p:nvGrpSpPr>
        <p:grpSpPr bwMode="auto">
          <a:xfrm>
            <a:off x="2208213" y="3213100"/>
            <a:ext cx="9336087" cy="3933825"/>
            <a:chOff x="3143672" y="3284984"/>
            <a:chExt cx="6840760" cy="2613052"/>
          </a:xfrm>
        </p:grpSpPr>
        <p:pic>
          <p:nvPicPr>
            <p:cNvPr id="8196" name="Obraz 2"/>
            <p:cNvPicPr>
              <a:picLocks noChangeAspect="1" noChangeArrowheads="1"/>
            </p:cNvPicPr>
            <p:nvPr/>
          </p:nvPicPr>
          <p:blipFill>
            <a:blip r:embed="rId2" cstate="print"/>
            <a:srcRect b="31493"/>
            <a:stretch>
              <a:fillRect/>
            </a:stretch>
          </p:blipFill>
          <p:spPr bwMode="auto">
            <a:xfrm>
              <a:off x="3143672" y="3284984"/>
              <a:ext cx="6840760" cy="261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Elipsa 3"/>
            <p:cNvSpPr/>
            <p:nvPr/>
          </p:nvSpPr>
          <p:spPr>
            <a:xfrm>
              <a:off x="7176475" y="4509259"/>
              <a:ext cx="1223683" cy="72022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70" y="692696"/>
            <a:ext cx="976441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712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0862" y="260350"/>
            <a:ext cx="10801721" cy="129698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pl-PL" sz="3600" kern="1200">
                <a:solidFill>
                  <a:srgbClr val="5FCBEF"/>
                </a:solidFill>
                <a:latin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9pPr>
          </a:lstStyle>
          <a:p>
            <a:pPr eaLnBrk="1">
              <a:defRPr/>
            </a:pP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Szczepienia w naszej szkole </a:t>
            </a:r>
            <a:r>
              <a:rPr altLang="pl-PL" dirty="0" smtClean="0">
                <a:latin typeface="Trebuchet MS" pitchFamily="34" charset="0"/>
              </a:rPr>
              <a:t/>
            </a:r>
            <a:br>
              <a:rPr altLang="pl-PL" dirty="0" smtClean="0">
                <a:latin typeface="Trebuchet MS" pitchFamily="34" charset="0"/>
              </a:rPr>
            </a:b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0863" y="1341438"/>
            <a:ext cx="1087437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Wkrótce zbierzemy od rodziców deklaracje dotyczące szczepień i obecności rodzica podczas szczepienia.</a:t>
            </a: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Jeżeli Państwo wyrazicie chęć zaszczepienia dzieci w szkole skontaktujemy się z Poradnią  Podstawowej Opieki Zdrowotnej i ustalimy zasady i terminy takiego szczepienia w szkole. </a:t>
            </a: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endParaRPr lang="pl-PL" altLang="pl-PL" dirty="0" smtClean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Jeżeli wolicie Państwo zaszczepić dzieci w Ośrodku Zdrowia, wtedy takie szczepienie odbędzie się oczywiście na terenie ośrodka. </a:t>
            </a: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11008081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0863" y="260350"/>
            <a:ext cx="8640762" cy="129698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pl-PL" sz="3600" kern="1200">
                <a:solidFill>
                  <a:srgbClr val="5FCBEF"/>
                </a:solidFill>
                <a:latin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FCBEF"/>
                </a:solidFill>
                <a:latin typeface="Trebuchet MS" panose="020B0603020202020204" pitchFamily="34" charset="0"/>
              </a:defRPr>
            </a:lvl9pPr>
          </a:lstStyle>
          <a:p>
            <a:pPr eaLnBrk="1">
              <a:defRPr/>
            </a:pPr>
            <a:r>
              <a:rPr alt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Inne ważne informacje</a:t>
            </a:r>
            <a:r>
              <a:rPr altLang="pl-PL" dirty="0" smtClean="0">
                <a:latin typeface="Trebuchet MS" pitchFamily="34" charset="0"/>
              </a:rPr>
              <a:t/>
            </a:r>
            <a:br>
              <a:rPr altLang="pl-PL" dirty="0" smtClean="0">
                <a:latin typeface="Trebuchet MS" pitchFamily="34" charset="0"/>
              </a:rPr>
            </a:br>
            <a:endParaRPr altLang="pl-PL" dirty="0" smtClean="0">
              <a:latin typeface="Trebuchet MS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5360" y="1052736"/>
            <a:ext cx="10874375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Prosimy o jak najszybsze dostarczenie do szkoły kart świetlicowych, które obowiązkowo oddają uczniowie dojeżdżający. </a:t>
            </a:r>
            <a:endParaRPr lang="pl-PL" altLang="pl-PL" i="1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altLang="pl-PL" i="1" dirty="0">
                <a:solidFill>
                  <a:srgbClr val="333333"/>
                </a:solidFill>
                <a:latin typeface="HelveticaNeue-Light"/>
              </a:rPr>
              <a:t>      </a:t>
            </a:r>
            <a:r>
              <a:rPr lang="pl-PL" dirty="0"/>
              <a:t>Uczeń po zakończonych zajęciach udaje się od razu do domu lub oczekuje na rodzica w świetlicy      bądź  czeka na przyjazd autobusu pod opieką nauczyciela dyżurującego ( po 6. i 7. lekcji). </a:t>
            </a:r>
            <a:r>
              <a:rPr lang="pl-PL" dirty="0">
                <a:solidFill>
                  <a:srgbClr val="FF0000"/>
                </a:solidFill>
              </a:rPr>
              <a:t>Nie może przebywać na placu zabaw, przed szkołą bez opieki.</a:t>
            </a:r>
          </a:p>
          <a:p>
            <a:pPr>
              <a:defRPr/>
            </a:pPr>
            <a:r>
              <a:rPr lang="pl-PL" dirty="0"/>
              <a:t>      Uczniowie dojeżdżający automatycznie są przypisywani do świetlicy i tylko tam powinni oczekiwać na przyjazd autobusu</a:t>
            </a:r>
            <a:r>
              <a:rPr lang="pl-PL" dirty="0" smtClean="0"/>
              <a:t>.</a:t>
            </a:r>
            <a:endParaRPr lang="pl-PL" altLang="pl-PL" i="1" dirty="0">
              <a:solidFill>
                <a:srgbClr val="333333"/>
              </a:solidFill>
              <a:latin typeface="HelveticaNeue-Light"/>
            </a:endParaRPr>
          </a:p>
          <a:p>
            <a:pPr marL="342900" indent="-342900"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2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. Prosimy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, aby uczniowie zmieniali obuwie. </a:t>
            </a:r>
          </a:p>
          <a:p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3. Od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9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września ruszyła stołówka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szkolna.</a:t>
            </a:r>
            <a:r>
              <a:rPr lang="pl-PL" dirty="0" smtClean="0"/>
              <a:t> </a:t>
            </a:r>
            <a:r>
              <a:rPr lang="pl-PL" dirty="0"/>
              <a:t>Warunkiem zapisania na obiady jest pobranie u intendenta </a:t>
            </a:r>
            <a:r>
              <a:rPr lang="pl-PL" dirty="0" smtClean="0"/>
              <a:t>i oddanie </a:t>
            </a:r>
            <a:r>
              <a:rPr lang="pl-PL" dirty="0"/>
              <a:t>podpisanej przez rodzica lub opiekuna karty obiadowej</a:t>
            </a:r>
            <a:r>
              <a:rPr lang="pl-PL" dirty="0" smtClean="0"/>
              <a:t>.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 W tej sprawie prosimy o kontakt z p. Ewą </a:t>
            </a:r>
            <a:r>
              <a:rPr lang="pl-PL" altLang="pl-PL" dirty="0" err="1">
                <a:solidFill>
                  <a:srgbClr val="333333"/>
                </a:solidFill>
                <a:latin typeface="HelveticaNeue-Light"/>
              </a:rPr>
              <a:t>Krutki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. </a:t>
            </a:r>
            <a:r>
              <a:rPr lang="pl-PL" dirty="0" smtClean="0"/>
              <a:t>Proszę </a:t>
            </a:r>
            <a:r>
              <a:rPr lang="pl-PL" dirty="0"/>
              <a:t>zapoznać się z regulaminem </a:t>
            </a:r>
            <a:r>
              <a:rPr lang="pl-PL" dirty="0" smtClean="0"/>
              <a:t>stołówki i i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nformacją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o odpłatnościach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zamieszczonych na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stronie szkoły w zakładce: DLA RODZICA/ Odpłatności za wyżywienie.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Po wyborze trójek klasowych, zapraszamy przedstawiciela na zebranie w świetlicy ( godz. 18.00.).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Podczas dzisiejszej wywiadówki  można 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odebrać zagubione lub pozostawione ubrania i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buty</a:t>
            </a: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 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( są one wystawione na holu przy wejściu głównym). Nieodebrane rzeczy zostaną przekazane na cele charytatywne</a:t>
            </a: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.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pl-PL" altLang="pl-PL" dirty="0" smtClean="0">
                <a:solidFill>
                  <a:srgbClr val="333333"/>
                </a:solidFill>
                <a:latin typeface="HelveticaNeue-Light"/>
              </a:rPr>
              <a:t>Przypominamy rodzicom klas 1a, 1b i 7c o konieczności dostarczenia zdjęcia dziecka w formie elektronicznej do legitymacji szkolnej. Pozostali uczniowie mogą się posługiwać nadal starymi papierowymi legitymacjami. </a:t>
            </a: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r>
              <a:rPr lang="pl-PL" altLang="pl-PL" dirty="0">
                <a:solidFill>
                  <a:srgbClr val="333333"/>
                </a:solidFill>
                <a:latin typeface="HelveticaNeue-Light"/>
              </a:rPr>
              <a:t>     </a:t>
            </a: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  <a:p>
            <a:pPr>
              <a:defRPr/>
            </a:pPr>
            <a:endParaRPr lang="pl-PL" altLang="pl-PL" dirty="0">
              <a:solidFill>
                <a:srgbClr val="333333"/>
              </a:solidFill>
              <a:latin typeface="HelveticaNeue-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ole tekstowe 1"/>
          <p:cNvSpPr txBox="1">
            <a:spLocks noChangeArrowheads="1"/>
          </p:cNvSpPr>
          <p:nvPr/>
        </p:nvSpPr>
        <p:spPr bwMode="auto">
          <a:xfrm>
            <a:off x="1828800" y="1901825"/>
            <a:ext cx="71707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Dziękujemy za uwagę</a:t>
            </a:r>
          </a:p>
          <a:p>
            <a:pPr eaLnBrk="1" hangingPunct="1"/>
            <a:endParaRPr lang="pl-PL" altLang="pl-PL" sz="32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/>
          <p:cNvSpPr txBox="1">
            <a:spLocks noChangeArrowheads="1"/>
          </p:cNvSpPr>
          <p:nvPr/>
        </p:nvSpPr>
        <p:spPr bwMode="auto">
          <a:xfrm>
            <a:off x="463550" y="938213"/>
            <a:ext cx="1030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Sposoby sprawdzania osiągnięć edukacyjnych uczniów</a:t>
            </a:r>
          </a:p>
          <a:p>
            <a:pPr algn="ctr" eaLnBrk="1" hangingPunct="1"/>
            <a:r>
              <a:rPr lang="pl-PL" altLang="pl-PL" sz="3200">
                <a:solidFill>
                  <a:srgbClr val="000000"/>
                </a:solidFill>
                <a:latin typeface="Trebuchet MS" pitchFamily="34" charset="0"/>
              </a:rPr>
              <a:t>klas I- III SP</a:t>
            </a:r>
          </a:p>
          <a:p>
            <a:pPr eaLnBrk="1" hangingPunct="1"/>
            <a:endParaRPr lang="pl-PL" altLang="pl-PL" sz="3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695325" y="2820988"/>
            <a:ext cx="79073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bieżące, śródroczne i roczne uczniów klas I- III SP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obejmuje następujące obszary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aktywności dziecka: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1) Czytanie i opracowywanie tekstów.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2) Mówienie.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3) Słuchanie.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4) Pisanie.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5) Rachowanie.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6) Obszar artystyczno-techniczny.</a:t>
            </a: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7) Ruch.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623888" y="1425575"/>
            <a:ext cx="106537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latin typeface="Trebuchet MS" pitchFamily="34" charset="0"/>
              </a:rPr>
              <a:t>Może być wyrażone symbolem  cyfrowym: 6, 5, 4, 3, 2, 1.</a:t>
            </a:r>
          </a:p>
          <a:p>
            <a:pPr eaLnBrk="1" hangingPunct="1"/>
            <a:endParaRPr lang="pl-PL" altLang="pl-PL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6 – Robisz duże postępy, osiągasz doskonale wyniki.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5 – Osiągasz bardzo dobre wyniki w nauce.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4 – Pracujesz i osiągasz dobre wyniki w nauce. Zastanów się, czy nie można lepiej.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3 – Osiągasz wyniki wystarczające. Musisz jeszcze postarać się.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2 – Niestety, osiągasz wyniki słabe, niewystarczające. Myślę, że stać cię na lepszą pracę.</a:t>
            </a:r>
            <a:endParaRPr lang="pl-PL" altLang="pl-PL" sz="2800">
              <a:latin typeface="Trebuchet MS" pitchFamily="34" charset="0"/>
            </a:endParaRPr>
          </a:p>
          <a:p>
            <a:pPr lvl="2" eaLnBrk="1" hangingPunct="1"/>
            <a:r>
              <a:rPr lang="pl-PL" altLang="pl-PL">
                <a:latin typeface="Trebuchet MS" pitchFamily="34" charset="0"/>
              </a:rPr>
              <a:t>1 – Osiągasz wyniki poniżej wymagań. Zastanów się, co należy zrobić, aby poprawić swoje wyniki.</a:t>
            </a:r>
          </a:p>
          <a:p>
            <a:pPr lvl="2" eaLnBrk="1" hangingPunct="1"/>
            <a:endParaRPr lang="pl-PL" altLang="pl-PL" sz="2800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śródroczne i roczne mające charakter opisowy dokonywane jest na podstawie wnikliwej obserwacji rozwoju dziecka.</a:t>
            </a: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pl-PL" altLang="pl-PL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3" name="pole tekstowe 2"/>
          <p:cNvSpPr txBox="1">
            <a:spLocks noChangeArrowheads="1"/>
          </p:cNvSpPr>
          <p:nvPr/>
        </p:nvSpPr>
        <p:spPr bwMode="auto">
          <a:xfrm>
            <a:off x="623888" y="420688"/>
            <a:ext cx="746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solidFill>
                  <a:srgbClr val="000000"/>
                </a:solidFill>
                <a:latin typeface="Trebuchet MS" pitchFamily="34" charset="0"/>
              </a:rPr>
              <a:t>Ocenianie w klasach I-III 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9313" y="617538"/>
            <a:ext cx="9286875" cy="5908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 klasach począwszy od IV SP stosuje się następujące formy sprawdzania osiągnięć edukacyjnych uczniów: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-   prace pisemne: testy, kartkówki, sprawdziany, dyktanda, prace klasowe i inne,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-   wypowiedzi ustne, recytacja, ciche i głośne czytanie ze zrozumieniem,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aktywność ucznia na zajęciach edukacyjnych,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wytwory prac uczniowskich,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prowadzenie zeszytu przedmiotowego, zeszytu ćwiczeń,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testy sprawnościowe z wychowania fizycznego.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Kryteria oceny prac pisemnych: (przy ich ocenie procenty odpowiednio przeliczane są na punkty).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celujący                             100 %            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bardzo dobry                      86 – 99 %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dobry                                71 – 85 %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dostateczny                       51 – 70 %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dopuszczający                   40 -  50 %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niedostateczny                   0  - 39 %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9088" y="855663"/>
            <a:ext cx="10726737" cy="5108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kern="0" dirty="0">
                <a:solidFill>
                  <a:srgbClr val="000000"/>
                </a:solidFill>
                <a:latin typeface="Trebuchet MS"/>
                <a:cs typeface="+mn-cs"/>
              </a:rPr>
              <a:t>Warunki i tryb uzyskania oceny wyższej niż przewidywana rocznej oceny klasyfikacyjnej z zajęć edukacyjnych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Warunkiem uzyskania wyższych niż przewidywane rocznych ocen klasyfikacyjnych z obowiązkowych i dodatkowych zajęć edukacyjnych jest </a:t>
            </a:r>
            <a:r>
              <a:rPr lang="pl-PL" b="1" kern="0" dirty="0">
                <a:solidFill>
                  <a:srgbClr val="000000"/>
                </a:solidFill>
                <a:latin typeface="Trebuchet MS"/>
                <a:cs typeface="+mn-cs"/>
              </a:rPr>
              <a:t> </a:t>
            </a: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złożenie przez ucznia lub jego rodziców (prawnych opiekunów)  podania do dyrektora szkoły  w ciągu 3 dni od uzyskania pisemnej informacji o proponowanej ocenie.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2. Podanie o ponowne ustalenie rocznej  oceny z danego przedmiotu rozpatruje zespół 	powołany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    przez dyrektora szkoły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3. Powołany zespół przeprowadza sprawdzian wiadomości, umiejętności ucznia, w formie pisemnej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    ustnej, sprawnościowej oraz ustala roczną ocenę klasyfikacyjną z danych zajęć edukacyjnych</a:t>
            </a:r>
            <a:r>
              <a:rPr lang="pl-PL" b="1" kern="0" dirty="0">
                <a:solidFill>
                  <a:srgbClr val="000000"/>
                </a:solidFill>
                <a:latin typeface="Trebuchet MS"/>
                <a:cs typeface="+mn-cs"/>
              </a:rPr>
              <a:t>.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4. Termin sprawdzianu uzgadnia się z uczniem i jego rodzicami (prawnymi opiekunami) nie później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    niż na dzień przed klasyfikacyjnym posiedzeniem rady pedagogicznej.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39775" y="1668463"/>
            <a:ext cx="10320338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Prawo do uzyskania wyższej niż przewidywana rocznej (śródrocznej) oceny klasyfikacyjnej z zajęć edukacyjnych </a:t>
            </a:r>
            <a:r>
              <a:rPr lang="pl-PL" u="sng" kern="0" dirty="0">
                <a:solidFill>
                  <a:srgbClr val="000000"/>
                </a:solidFill>
                <a:latin typeface="Trebuchet MS"/>
                <a:cs typeface="+mn-cs"/>
              </a:rPr>
              <a:t>nie przysługuje </a:t>
            </a: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uczniowi, który: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lekceważy obowiązki szkolne,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bardzo często nie przygotowuje się do zajęć,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przychodzi na lekcje bez zeszytu, podręcznika, zeszytu ćwiczeń,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celowo nie przychodzi na zapowiedziane sprawdziany, prace klasowe, testy,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kern="0" dirty="0">
                <a:solidFill>
                  <a:srgbClr val="000000"/>
                </a:solidFill>
                <a:latin typeface="Trebuchet MS"/>
                <a:cs typeface="+mn-cs"/>
              </a:rPr>
              <a:t>nie uzupełnia braków wynikających z nieobecności.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 dirty="0">
              <a:solidFill>
                <a:srgbClr val="000000"/>
              </a:solidFill>
              <a:latin typeface="Trebuchet MS"/>
              <a:cs typeface="+mn-cs"/>
            </a:endParaRPr>
          </a:p>
        </p:txBody>
      </p:sp>
      <p:sp>
        <p:nvSpPr>
          <p:cNvPr id="13315" name="pole tekstowe 2"/>
          <p:cNvSpPr txBox="1">
            <a:spLocks noChangeArrowheads="1"/>
          </p:cNvSpPr>
          <p:nvPr/>
        </p:nvSpPr>
        <p:spPr bwMode="auto">
          <a:xfrm>
            <a:off x="739775" y="5370513"/>
            <a:ext cx="1032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600">
                <a:solidFill>
                  <a:srgbClr val="000000"/>
                </a:solidFill>
                <a:latin typeface="Trebuchet MS" pitchFamily="34" charset="0"/>
              </a:rPr>
              <a:t>Wszelkie informacje dotyczące uzyskania  oceny wyższej niż przewidywana są zamieszczone</a:t>
            </a:r>
          </a:p>
          <a:p>
            <a:pPr eaLnBrk="1" hangingPunct="1"/>
            <a:r>
              <a:rPr lang="pl-PL" altLang="pl-PL" sz="1600">
                <a:solidFill>
                  <a:srgbClr val="000000"/>
                </a:solidFill>
                <a:latin typeface="Trebuchet MS" pitchFamily="34" charset="0"/>
              </a:rPr>
              <a:t>w Wewnątrzszkolnym Systemie Oceniania dostępnym na stronie internetowej szkoły.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6798</TotalTime>
  <Words>2186</Words>
  <Application>Microsoft Office PowerPoint</Application>
  <PresentationFormat>Panoramiczny</PresentationFormat>
  <Paragraphs>243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宋体</vt:lpstr>
      <vt:lpstr>Arial</vt:lpstr>
      <vt:lpstr>Calibri</vt:lpstr>
      <vt:lpstr>HelveticaNeue-Light</vt:lpstr>
      <vt:lpstr>inherit</vt:lpstr>
      <vt:lpstr>Times New Roman</vt:lpstr>
      <vt:lpstr>Trebuchet MS</vt:lpstr>
      <vt:lpstr>TTE1843958t00</vt:lpstr>
      <vt:lpstr>Verdana</vt:lpstr>
      <vt:lpstr>Wingdings 3</vt:lpstr>
      <vt:lpstr>Faseta</vt:lpstr>
      <vt:lpstr>Szkoła Podstawowa  w Pietrowicach Wielkich rok szkolny 2024/2025</vt:lpstr>
      <vt:lpstr>Prezentacja programu PowerPoint</vt:lpstr>
      <vt:lpstr>Ważne informacje dotyczące  wymagań edukacyjnych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EGZAMIN ÓSMOKLASISTY  </vt:lpstr>
      <vt:lpstr>Prezentacja programu PowerPoint</vt:lpstr>
      <vt:lpstr>Jaki język obcy na egzaminie ósmoklasisty?</vt:lpstr>
      <vt:lpstr>Jaki język obcy na egzaminie ósmoklasisty?</vt:lpstr>
      <vt:lpstr>Egzamin ósmoklasisty</vt:lpstr>
      <vt:lpstr>Terminy egzaminu ósmoklasistów</vt:lpstr>
      <vt:lpstr>Prezentacja programu PowerPoint</vt:lpstr>
      <vt:lpstr>Prezentacja programu PowerPoint</vt:lpstr>
      <vt:lpstr>Prezentacja programu PowerPoint</vt:lpstr>
      <vt:lpstr>Kalendarz roku szkolnego</vt:lpstr>
      <vt:lpstr>Prezentacja programu PowerPoint</vt:lpstr>
      <vt:lpstr>Prezentacja programu PowerPoint</vt:lpstr>
      <vt:lpstr>Prezentacja programu PowerPoint</vt:lpstr>
      <vt:lpstr>Prezentacja programu PowerPoint</vt:lpstr>
      <vt:lpstr>Dziennik elektroniczny</vt:lpstr>
      <vt:lpstr>Prezentacja programu PowerPoint</vt:lpstr>
      <vt:lpstr>Prezentacja programu PowerPoint</vt:lpstr>
      <vt:lpstr>Ubezpieczenie uczniów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w Pietrowicach Wielkich</dc:title>
  <dc:creator>Nauczyciel</dc:creator>
  <cp:lastModifiedBy>HP</cp:lastModifiedBy>
  <cp:revision>251</cp:revision>
  <dcterms:created xsi:type="dcterms:W3CDTF">2015-09-19T12:28:34Z</dcterms:created>
  <dcterms:modified xsi:type="dcterms:W3CDTF">2024-09-09T10:31:03Z</dcterms:modified>
</cp:coreProperties>
</file>