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59" r:id="rId5"/>
    <p:sldId id="260" r:id="rId6"/>
    <p:sldId id="263" r:id="rId7"/>
    <p:sldId id="268" r:id="rId8"/>
    <p:sldId id="267" r:id="rId9"/>
    <p:sldId id="275" r:id="rId10"/>
    <p:sldId id="276" r:id="rId11"/>
    <p:sldId id="277" r:id="rId12"/>
    <p:sldId id="278" r:id="rId13"/>
    <p:sldId id="279" r:id="rId14"/>
    <p:sldId id="272" r:id="rId15"/>
    <p:sldId id="280" r:id="rId16"/>
    <p:sldId id="273" r:id="rId17"/>
    <p:sldId id="271" r:id="rId18"/>
    <p:sldId id="274" r:id="rId19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A8172-E6ED-6B88-BE53-34600FB2CFBA}" v="99" dt="2022-11-30T22:57:47.951"/>
    <p1510:client id="{4D11E5C2-DD41-3E5D-6589-67197F0D7ECF}" v="1233" dt="2022-11-24T14:11:23.792"/>
    <p1510:client id="{851DA5FC-A086-425E-8E28-1D59B82028B6}" v="1454" dt="2021-11-29T00:47:01.473"/>
    <p1510:client id="{9856D483-4871-A71A-63D8-2B3F46E8D5F8}" v="9" dt="2021-11-29T14:53:3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7B5BA-1566-4952-8244-6FB446A8FB6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FFB3DF-0A20-46D2-B09B-7B51E44E54CA}">
      <dgm:prSet/>
      <dgm:spPr/>
      <dgm:t>
        <a:bodyPr/>
        <a:lstStyle/>
        <a:p>
          <a:pPr rtl="0"/>
          <a:r>
            <a:rPr lang="pl-PL" dirty="0"/>
            <a:t>W roku szkolnym </a:t>
          </a:r>
          <a:r>
            <a:rPr lang="pl-PL" dirty="0">
              <a:latin typeface="Trebuchet MS" panose="020B0603020202020204"/>
            </a:rPr>
            <a:t>2021/2022</a:t>
          </a:r>
          <a:r>
            <a:rPr lang="pl-PL" dirty="0"/>
            <a:t> wyniki naszych uczniów z egzaminu z matematyki były wyższe od średniej krajowej</a:t>
          </a:r>
          <a:r>
            <a:rPr lang="pl-PL" dirty="0">
              <a:latin typeface="Trebuchet MS" panose="020B0603020202020204"/>
            </a:rPr>
            <a:t> o 2pkt %,</a:t>
          </a:r>
          <a:r>
            <a:rPr lang="pl-PL" dirty="0"/>
            <a:t> wojewódzkiej o </a:t>
          </a:r>
          <a:r>
            <a:rPr lang="pl-PL" dirty="0">
              <a:latin typeface="Trebuchet MS" panose="020B0603020202020204"/>
            </a:rPr>
            <a:t>2 pkt%  i </a:t>
          </a:r>
          <a:r>
            <a:rPr lang="pl-PL" dirty="0"/>
            <a:t> średniej </a:t>
          </a:r>
          <a:r>
            <a:rPr lang="pl-PL" dirty="0">
              <a:latin typeface="Trebuchet MS" panose="020B0603020202020204"/>
            </a:rPr>
            <a:t>powiatowej</a:t>
          </a:r>
          <a:r>
            <a:rPr lang="pl-PL" dirty="0"/>
            <a:t> o</a:t>
          </a:r>
          <a:r>
            <a:rPr lang="pl-PL" dirty="0">
              <a:latin typeface="Trebuchet MS" panose="020B0603020202020204"/>
            </a:rPr>
            <a:t> 6,5</a:t>
          </a:r>
          <a:r>
            <a:rPr lang="pl-PL" dirty="0"/>
            <a:t> pkt %. </a:t>
          </a:r>
          <a:endParaRPr lang="en-US" dirty="0">
            <a:latin typeface="Trebuchet MS" panose="020B0603020202020204"/>
          </a:endParaRPr>
        </a:p>
      </dgm:t>
    </dgm:pt>
    <dgm:pt modelId="{811061DA-C210-483C-A0BD-DA12BFB0872A}" type="parTrans" cxnId="{52ECF5DE-A523-4E4F-A3A0-9F9B3EC3A3E5}">
      <dgm:prSet/>
      <dgm:spPr/>
      <dgm:t>
        <a:bodyPr/>
        <a:lstStyle/>
        <a:p>
          <a:endParaRPr lang="en-US"/>
        </a:p>
      </dgm:t>
    </dgm:pt>
    <dgm:pt modelId="{38980814-F198-41BB-9341-EC4CE0A7557A}" type="sibTrans" cxnId="{52ECF5DE-A523-4E4F-A3A0-9F9B3EC3A3E5}">
      <dgm:prSet/>
      <dgm:spPr/>
      <dgm:t>
        <a:bodyPr/>
        <a:lstStyle/>
        <a:p>
          <a:endParaRPr lang="en-US"/>
        </a:p>
      </dgm:t>
    </dgm:pt>
    <dgm:pt modelId="{9D3C96C1-9C5D-413A-B5EB-355DFDE87F79}">
      <dgm:prSet/>
      <dgm:spPr/>
      <dgm:t>
        <a:bodyPr/>
        <a:lstStyle/>
        <a:p>
          <a:pPr rtl="0"/>
          <a:r>
            <a:rPr lang="pl-PL" dirty="0"/>
            <a:t>Praca w roku szkolnym </a:t>
          </a:r>
          <a:r>
            <a:rPr lang="pl-PL" dirty="0">
              <a:latin typeface="Trebuchet MS" panose="020B0603020202020204"/>
            </a:rPr>
            <a:t>2021/2022</a:t>
          </a:r>
          <a:r>
            <a:rPr lang="pl-PL" dirty="0"/>
            <a:t> nie należała do łatwych. </a:t>
          </a:r>
          <a:r>
            <a:rPr lang="pl-PL" dirty="0">
              <a:latin typeface="Trebuchet MS" panose="020B0603020202020204"/>
            </a:rPr>
            <a:t>Część roku</a:t>
          </a:r>
          <a:r>
            <a:rPr lang="pl-PL" dirty="0"/>
            <a:t> szkolnego pracowaliśmy w trybie zdalnym. Dobór metod i technik pracy z uczniami przyczynił się do sukcesu naszych uczniów.</a:t>
          </a:r>
          <a:r>
            <a:rPr lang="pl-PL" dirty="0">
              <a:latin typeface="Trebuchet MS" panose="020B0603020202020204"/>
            </a:rPr>
            <a:t> 17</a:t>
          </a:r>
          <a:r>
            <a:rPr lang="pl-PL" dirty="0"/>
            <a:t> z nich otrzymało wynik powyżej 90%.</a:t>
          </a:r>
          <a:endParaRPr lang="en-US" dirty="0"/>
        </a:p>
      </dgm:t>
    </dgm:pt>
    <dgm:pt modelId="{928EB698-18B3-4399-A642-DF5E01AFF29E}" type="parTrans" cxnId="{10F0E190-2DF0-409D-A935-82908CD58C2B}">
      <dgm:prSet/>
      <dgm:spPr/>
      <dgm:t>
        <a:bodyPr/>
        <a:lstStyle/>
        <a:p>
          <a:endParaRPr lang="en-US"/>
        </a:p>
      </dgm:t>
    </dgm:pt>
    <dgm:pt modelId="{B6D769A5-803F-440A-AF44-EA7E0D4CBED8}" type="sibTrans" cxnId="{10F0E190-2DF0-409D-A935-82908CD58C2B}">
      <dgm:prSet/>
      <dgm:spPr/>
      <dgm:t>
        <a:bodyPr/>
        <a:lstStyle/>
        <a:p>
          <a:endParaRPr lang="en-US"/>
        </a:p>
      </dgm:t>
    </dgm:pt>
    <dgm:pt modelId="{2AD3A6FF-0A58-41F4-B7E0-37F185F0F5F9}">
      <dgm:prSet phldr="0"/>
      <dgm:spPr/>
      <dgm:t>
        <a:bodyPr/>
        <a:lstStyle/>
        <a:p>
          <a:pPr rtl="0"/>
          <a:r>
            <a:rPr lang="pl-PL" dirty="0"/>
            <a:t>Nasza szkoła</a:t>
          </a:r>
          <a:r>
            <a:rPr lang="pl-PL" dirty="0">
              <a:latin typeface="Trebuchet MS" panose="020B0603020202020204"/>
            </a:rPr>
            <a:t>, jako gmina, uzyskała</a:t>
          </a:r>
          <a:r>
            <a:rPr lang="pl-PL" dirty="0"/>
            <a:t> najlepszy wynik</a:t>
          </a:r>
          <a:r>
            <a:rPr lang="pl-PL" dirty="0">
              <a:latin typeface="Trebuchet MS" panose="020B0603020202020204"/>
            </a:rPr>
            <a:t> z matematyki</a:t>
          </a:r>
          <a:r>
            <a:rPr lang="pl-PL" dirty="0"/>
            <a:t> w</a:t>
          </a:r>
          <a:r>
            <a:rPr lang="pl-PL" dirty="0">
              <a:latin typeface="Trebuchet MS" panose="020B0603020202020204"/>
            </a:rPr>
            <a:t> porównaniu z gminami powiatu</a:t>
          </a:r>
          <a:r>
            <a:rPr lang="pl-PL" dirty="0"/>
            <a:t> </a:t>
          </a:r>
          <a:r>
            <a:rPr lang="pl-PL" dirty="0">
              <a:latin typeface="Trebuchet MS" panose="020B0603020202020204"/>
            </a:rPr>
            <a:t>raciborskiego</a:t>
          </a:r>
          <a:r>
            <a:rPr lang="pl-PL" dirty="0"/>
            <a:t>.</a:t>
          </a:r>
        </a:p>
      </dgm:t>
    </dgm:pt>
    <dgm:pt modelId="{183738A8-2103-4F31-AA50-BA6534801598}" type="parTrans" cxnId="{A4F6C6A8-D842-42F8-867E-97CFD49B56E4}">
      <dgm:prSet/>
      <dgm:spPr/>
    </dgm:pt>
    <dgm:pt modelId="{2672F0C9-8400-4161-AB7D-1D86D54090FD}" type="sibTrans" cxnId="{A4F6C6A8-D842-42F8-867E-97CFD49B56E4}">
      <dgm:prSet/>
      <dgm:spPr/>
    </dgm:pt>
    <dgm:pt modelId="{A4834B60-AFEF-4534-9FE9-0156E0792991}" type="pres">
      <dgm:prSet presAssocID="{5A37B5BA-1566-4952-8244-6FB446A8FB69}" presName="vert0" presStyleCnt="0">
        <dgm:presLayoutVars>
          <dgm:dir/>
          <dgm:animOne val="branch"/>
          <dgm:animLvl val="lvl"/>
        </dgm:presLayoutVars>
      </dgm:prSet>
      <dgm:spPr/>
    </dgm:pt>
    <dgm:pt modelId="{8928897C-0F19-4BEF-985E-42D36967122D}" type="pres">
      <dgm:prSet presAssocID="{C6FFB3DF-0A20-46D2-B09B-7B51E44E54CA}" presName="thickLine" presStyleLbl="alignNode1" presStyleIdx="0" presStyleCnt="3"/>
      <dgm:spPr/>
    </dgm:pt>
    <dgm:pt modelId="{D15A1497-ECE6-43F1-BE34-8C92DDCC6658}" type="pres">
      <dgm:prSet presAssocID="{C6FFB3DF-0A20-46D2-B09B-7B51E44E54CA}" presName="horz1" presStyleCnt="0"/>
      <dgm:spPr/>
    </dgm:pt>
    <dgm:pt modelId="{247A8AA2-6329-4C90-86D6-96AA071B9561}" type="pres">
      <dgm:prSet presAssocID="{C6FFB3DF-0A20-46D2-B09B-7B51E44E54CA}" presName="tx1" presStyleLbl="revTx" presStyleIdx="0" presStyleCnt="3"/>
      <dgm:spPr/>
    </dgm:pt>
    <dgm:pt modelId="{DDB02BDB-E2C5-4DBF-9E4F-B1E1F787345B}" type="pres">
      <dgm:prSet presAssocID="{C6FFB3DF-0A20-46D2-B09B-7B51E44E54CA}" presName="vert1" presStyleCnt="0"/>
      <dgm:spPr/>
    </dgm:pt>
    <dgm:pt modelId="{1A7F4112-3167-4A84-BA01-D8CB49EC0415}" type="pres">
      <dgm:prSet presAssocID="{2AD3A6FF-0A58-41F4-B7E0-37F185F0F5F9}" presName="thickLine" presStyleLbl="alignNode1" presStyleIdx="1" presStyleCnt="3"/>
      <dgm:spPr/>
    </dgm:pt>
    <dgm:pt modelId="{00825A57-0396-44F9-8C26-3C3D5B3B5893}" type="pres">
      <dgm:prSet presAssocID="{2AD3A6FF-0A58-41F4-B7E0-37F185F0F5F9}" presName="horz1" presStyleCnt="0"/>
      <dgm:spPr/>
    </dgm:pt>
    <dgm:pt modelId="{4EC60193-8423-44C8-84CA-36BCA52775B5}" type="pres">
      <dgm:prSet presAssocID="{2AD3A6FF-0A58-41F4-B7E0-37F185F0F5F9}" presName="tx1" presStyleLbl="revTx" presStyleIdx="1" presStyleCnt="3"/>
      <dgm:spPr/>
    </dgm:pt>
    <dgm:pt modelId="{A62669E3-68E6-47E0-88CF-92B33D7DFB92}" type="pres">
      <dgm:prSet presAssocID="{2AD3A6FF-0A58-41F4-B7E0-37F185F0F5F9}" presName="vert1" presStyleCnt="0"/>
      <dgm:spPr/>
    </dgm:pt>
    <dgm:pt modelId="{9BA7CF7A-947D-467E-B316-94386C30D357}" type="pres">
      <dgm:prSet presAssocID="{9D3C96C1-9C5D-413A-B5EB-355DFDE87F79}" presName="thickLine" presStyleLbl="alignNode1" presStyleIdx="2" presStyleCnt="3"/>
      <dgm:spPr/>
    </dgm:pt>
    <dgm:pt modelId="{471286C9-2E26-45E8-9430-B54361C606E7}" type="pres">
      <dgm:prSet presAssocID="{9D3C96C1-9C5D-413A-B5EB-355DFDE87F79}" presName="horz1" presStyleCnt="0"/>
      <dgm:spPr/>
    </dgm:pt>
    <dgm:pt modelId="{1FDDB35C-44C6-4D83-B15D-C5CC98418332}" type="pres">
      <dgm:prSet presAssocID="{9D3C96C1-9C5D-413A-B5EB-355DFDE87F79}" presName="tx1" presStyleLbl="revTx" presStyleIdx="2" presStyleCnt="3"/>
      <dgm:spPr/>
    </dgm:pt>
    <dgm:pt modelId="{9D26DF7A-D3AA-4188-B4B3-31C29D544CAD}" type="pres">
      <dgm:prSet presAssocID="{9D3C96C1-9C5D-413A-B5EB-355DFDE87F79}" presName="vert1" presStyleCnt="0"/>
      <dgm:spPr/>
    </dgm:pt>
  </dgm:ptLst>
  <dgm:cxnLst>
    <dgm:cxn modelId="{993A1924-072F-4F43-85CB-38003CDDDA62}" type="presOf" srcId="{9D3C96C1-9C5D-413A-B5EB-355DFDE87F79}" destId="{1FDDB35C-44C6-4D83-B15D-C5CC98418332}" srcOrd="0" destOrd="0" presId="urn:microsoft.com/office/officeart/2008/layout/LinedList"/>
    <dgm:cxn modelId="{10F0E190-2DF0-409D-A935-82908CD58C2B}" srcId="{5A37B5BA-1566-4952-8244-6FB446A8FB69}" destId="{9D3C96C1-9C5D-413A-B5EB-355DFDE87F79}" srcOrd="2" destOrd="0" parTransId="{928EB698-18B3-4399-A642-DF5E01AFF29E}" sibTransId="{B6D769A5-803F-440A-AF44-EA7E0D4CBED8}"/>
    <dgm:cxn modelId="{A4F6C6A8-D842-42F8-867E-97CFD49B56E4}" srcId="{5A37B5BA-1566-4952-8244-6FB446A8FB69}" destId="{2AD3A6FF-0A58-41F4-B7E0-37F185F0F5F9}" srcOrd="1" destOrd="0" parTransId="{183738A8-2103-4F31-AA50-BA6534801598}" sibTransId="{2672F0C9-8400-4161-AB7D-1D86D54090FD}"/>
    <dgm:cxn modelId="{D94E25B2-B944-45C1-BED3-195782005114}" type="presOf" srcId="{5A37B5BA-1566-4952-8244-6FB446A8FB69}" destId="{A4834B60-AFEF-4534-9FE9-0156E0792991}" srcOrd="0" destOrd="0" presId="urn:microsoft.com/office/officeart/2008/layout/LinedList"/>
    <dgm:cxn modelId="{071310D6-BB86-45BB-972C-E9BE5A815191}" type="presOf" srcId="{2AD3A6FF-0A58-41F4-B7E0-37F185F0F5F9}" destId="{4EC60193-8423-44C8-84CA-36BCA52775B5}" srcOrd="0" destOrd="0" presId="urn:microsoft.com/office/officeart/2008/layout/LinedList"/>
    <dgm:cxn modelId="{52ECF5DE-A523-4E4F-A3A0-9F9B3EC3A3E5}" srcId="{5A37B5BA-1566-4952-8244-6FB446A8FB69}" destId="{C6FFB3DF-0A20-46D2-B09B-7B51E44E54CA}" srcOrd="0" destOrd="0" parTransId="{811061DA-C210-483C-A0BD-DA12BFB0872A}" sibTransId="{38980814-F198-41BB-9341-EC4CE0A7557A}"/>
    <dgm:cxn modelId="{B01841E4-D71E-458C-8FAF-FA7B8E1C039C}" type="presOf" srcId="{C6FFB3DF-0A20-46D2-B09B-7B51E44E54CA}" destId="{247A8AA2-6329-4C90-86D6-96AA071B9561}" srcOrd="0" destOrd="0" presId="urn:microsoft.com/office/officeart/2008/layout/LinedList"/>
    <dgm:cxn modelId="{A1D402FB-8E51-420C-ACFC-3A1ACDF57B84}" type="presParOf" srcId="{A4834B60-AFEF-4534-9FE9-0156E0792991}" destId="{8928897C-0F19-4BEF-985E-42D36967122D}" srcOrd="0" destOrd="0" presId="urn:microsoft.com/office/officeart/2008/layout/LinedList"/>
    <dgm:cxn modelId="{0959962F-1B01-4797-A78D-D75A130F2A4F}" type="presParOf" srcId="{A4834B60-AFEF-4534-9FE9-0156E0792991}" destId="{D15A1497-ECE6-43F1-BE34-8C92DDCC6658}" srcOrd="1" destOrd="0" presId="urn:microsoft.com/office/officeart/2008/layout/LinedList"/>
    <dgm:cxn modelId="{AA9135F4-960F-4DF3-97F6-6536A731C72A}" type="presParOf" srcId="{D15A1497-ECE6-43F1-BE34-8C92DDCC6658}" destId="{247A8AA2-6329-4C90-86D6-96AA071B9561}" srcOrd="0" destOrd="0" presId="urn:microsoft.com/office/officeart/2008/layout/LinedList"/>
    <dgm:cxn modelId="{AF712695-2444-4B42-8349-EFC6F74AD1BC}" type="presParOf" srcId="{D15A1497-ECE6-43F1-BE34-8C92DDCC6658}" destId="{DDB02BDB-E2C5-4DBF-9E4F-B1E1F787345B}" srcOrd="1" destOrd="0" presId="urn:microsoft.com/office/officeart/2008/layout/LinedList"/>
    <dgm:cxn modelId="{D79B610F-62E9-448D-99E7-5780C9E2906A}" type="presParOf" srcId="{A4834B60-AFEF-4534-9FE9-0156E0792991}" destId="{1A7F4112-3167-4A84-BA01-D8CB49EC0415}" srcOrd="2" destOrd="0" presId="urn:microsoft.com/office/officeart/2008/layout/LinedList"/>
    <dgm:cxn modelId="{586DFC88-88DE-48FA-AEC1-918D789B0263}" type="presParOf" srcId="{A4834B60-AFEF-4534-9FE9-0156E0792991}" destId="{00825A57-0396-44F9-8C26-3C3D5B3B5893}" srcOrd="3" destOrd="0" presId="urn:microsoft.com/office/officeart/2008/layout/LinedList"/>
    <dgm:cxn modelId="{EEFA8F99-14FD-4A32-A64E-34A5BE4F902F}" type="presParOf" srcId="{00825A57-0396-44F9-8C26-3C3D5B3B5893}" destId="{4EC60193-8423-44C8-84CA-36BCA52775B5}" srcOrd="0" destOrd="0" presId="urn:microsoft.com/office/officeart/2008/layout/LinedList"/>
    <dgm:cxn modelId="{B4E2059F-030C-4CD0-848A-EE21F7B28AFE}" type="presParOf" srcId="{00825A57-0396-44F9-8C26-3C3D5B3B5893}" destId="{A62669E3-68E6-47E0-88CF-92B33D7DFB92}" srcOrd="1" destOrd="0" presId="urn:microsoft.com/office/officeart/2008/layout/LinedList"/>
    <dgm:cxn modelId="{54BEAABC-3141-400C-9267-0CBD0113C34F}" type="presParOf" srcId="{A4834B60-AFEF-4534-9FE9-0156E0792991}" destId="{9BA7CF7A-947D-467E-B316-94386C30D357}" srcOrd="4" destOrd="0" presId="urn:microsoft.com/office/officeart/2008/layout/LinedList"/>
    <dgm:cxn modelId="{7F51D5D6-5B1A-4898-9352-A5B80D9D2174}" type="presParOf" srcId="{A4834B60-AFEF-4534-9FE9-0156E0792991}" destId="{471286C9-2E26-45E8-9430-B54361C606E7}" srcOrd="5" destOrd="0" presId="urn:microsoft.com/office/officeart/2008/layout/LinedList"/>
    <dgm:cxn modelId="{BC98A465-258E-4AD3-91B3-111B392B85F9}" type="presParOf" srcId="{471286C9-2E26-45E8-9430-B54361C606E7}" destId="{1FDDB35C-44C6-4D83-B15D-C5CC98418332}" srcOrd="0" destOrd="0" presId="urn:microsoft.com/office/officeart/2008/layout/LinedList"/>
    <dgm:cxn modelId="{7E3A2AE9-565E-4AFD-81EF-A31CC5CF1DA3}" type="presParOf" srcId="{471286C9-2E26-45E8-9430-B54361C606E7}" destId="{9D26DF7A-D3AA-4188-B4B3-31C29D544C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897C-0F19-4BEF-985E-42D36967122D}">
      <dsp:nvSpPr>
        <dsp:cNvPr id="0" name=""/>
        <dsp:cNvSpPr/>
      </dsp:nvSpPr>
      <dsp:spPr>
        <a:xfrm>
          <a:off x="0" y="1998"/>
          <a:ext cx="96181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A8AA2-6329-4C90-86D6-96AA071B9561}">
      <dsp:nvSpPr>
        <dsp:cNvPr id="0" name=""/>
        <dsp:cNvSpPr/>
      </dsp:nvSpPr>
      <dsp:spPr>
        <a:xfrm>
          <a:off x="0" y="1998"/>
          <a:ext cx="9618133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 roku szkolnym </a:t>
          </a:r>
          <a:r>
            <a:rPr lang="pl-PL" sz="2200" kern="1200" dirty="0">
              <a:latin typeface="Trebuchet MS" panose="020B0603020202020204"/>
            </a:rPr>
            <a:t>2021/2022</a:t>
          </a:r>
          <a:r>
            <a:rPr lang="pl-PL" sz="2200" kern="1200" dirty="0"/>
            <a:t> wyniki naszych uczniów z egzaminu z matematyki były wyższe od średniej krajowej</a:t>
          </a:r>
          <a:r>
            <a:rPr lang="pl-PL" sz="2200" kern="1200" dirty="0">
              <a:latin typeface="Trebuchet MS" panose="020B0603020202020204"/>
            </a:rPr>
            <a:t> o 2pkt %,</a:t>
          </a:r>
          <a:r>
            <a:rPr lang="pl-PL" sz="2200" kern="1200" dirty="0"/>
            <a:t> wojewódzkiej o </a:t>
          </a:r>
          <a:r>
            <a:rPr lang="pl-PL" sz="2200" kern="1200" dirty="0">
              <a:latin typeface="Trebuchet MS" panose="020B0603020202020204"/>
            </a:rPr>
            <a:t>2 pkt%  i </a:t>
          </a:r>
          <a:r>
            <a:rPr lang="pl-PL" sz="2200" kern="1200" dirty="0"/>
            <a:t> średniej </a:t>
          </a:r>
          <a:r>
            <a:rPr lang="pl-PL" sz="2200" kern="1200" dirty="0">
              <a:latin typeface="Trebuchet MS" panose="020B0603020202020204"/>
            </a:rPr>
            <a:t>powiatowej</a:t>
          </a:r>
          <a:r>
            <a:rPr lang="pl-PL" sz="2200" kern="1200" dirty="0"/>
            <a:t> o</a:t>
          </a:r>
          <a:r>
            <a:rPr lang="pl-PL" sz="2200" kern="1200" dirty="0">
              <a:latin typeface="Trebuchet MS" panose="020B0603020202020204"/>
            </a:rPr>
            <a:t> 6,5</a:t>
          </a:r>
          <a:r>
            <a:rPr lang="pl-PL" sz="2200" kern="1200" dirty="0"/>
            <a:t> pkt %. </a:t>
          </a:r>
          <a:endParaRPr lang="en-US" sz="2200" kern="1200" dirty="0">
            <a:latin typeface="Trebuchet MS" panose="020B0603020202020204"/>
          </a:endParaRPr>
        </a:p>
      </dsp:txBody>
      <dsp:txXfrm>
        <a:off x="0" y="1998"/>
        <a:ext cx="9618133" cy="1363161"/>
      </dsp:txXfrm>
    </dsp:sp>
    <dsp:sp modelId="{1A7F4112-3167-4A84-BA01-D8CB49EC0415}">
      <dsp:nvSpPr>
        <dsp:cNvPr id="0" name=""/>
        <dsp:cNvSpPr/>
      </dsp:nvSpPr>
      <dsp:spPr>
        <a:xfrm>
          <a:off x="0" y="1365160"/>
          <a:ext cx="96181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60193-8423-44C8-84CA-36BCA52775B5}">
      <dsp:nvSpPr>
        <dsp:cNvPr id="0" name=""/>
        <dsp:cNvSpPr/>
      </dsp:nvSpPr>
      <dsp:spPr>
        <a:xfrm>
          <a:off x="0" y="1365160"/>
          <a:ext cx="9618133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Nasza szkoła</a:t>
          </a:r>
          <a:r>
            <a:rPr lang="pl-PL" sz="2200" kern="1200" dirty="0">
              <a:latin typeface="Trebuchet MS" panose="020B0603020202020204"/>
            </a:rPr>
            <a:t>, jako gmina, uzyskała</a:t>
          </a:r>
          <a:r>
            <a:rPr lang="pl-PL" sz="2200" kern="1200" dirty="0"/>
            <a:t> najlepszy wynik</a:t>
          </a:r>
          <a:r>
            <a:rPr lang="pl-PL" sz="2200" kern="1200" dirty="0">
              <a:latin typeface="Trebuchet MS" panose="020B0603020202020204"/>
            </a:rPr>
            <a:t> z matematyki</a:t>
          </a:r>
          <a:r>
            <a:rPr lang="pl-PL" sz="2200" kern="1200" dirty="0"/>
            <a:t> w</a:t>
          </a:r>
          <a:r>
            <a:rPr lang="pl-PL" sz="2200" kern="1200" dirty="0">
              <a:latin typeface="Trebuchet MS" panose="020B0603020202020204"/>
            </a:rPr>
            <a:t> porównaniu z gminami powiatu</a:t>
          </a:r>
          <a:r>
            <a:rPr lang="pl-PL" sz="2200" kern="1200" dirty="0"/>
            <a:t> </a:t>
          </a:r>
          <a:r>
            <a:rPr lang="pl-PL" sz="2200" kern="1200" dirty="0">
              <a:latin typeface="Trebuchet MS" panose="020B0603020202020204"/>
            </a:rPr>
            <a:t>raciborskiego</a:t>
          </a:r>
          <a:r>
            <a:rPr lang="pl-PL" sz="2200" kern="1200" dirty="0"/>
            <a:t>.</a:t>
          </a:r>
        </a:p>
      </dsp:txBody>
      <dsp:txXfrm>
        <a:off x="0" y="1365160"/>
        <a:ext cx="9618133" cy="1363161"/>
      </dsp:txXfrm>
    </dsp:sp>
    <dsp:sp modelId="{9BA7CF7A-947D-467E-B316-94386C30D357}">
      <dsp:nvSpPr>
        <dsp:cNvPr id="0" name=""/>
        <dsp:cNvSpPr/>
      </dsp:nvSpPr>
      <dsp:spPr>
        <a:xfrm>
          <a:off x="0" y="2728321"/>
          <a:ext cx="961813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DB35C-44C6-4D83-B15D-C5CC98418332}">
      <dsp:nvSpPr>
        <dsp:cNvPr id="0" name=""/>
        <dsp:cNvSpPr/>
      </dsp:nvSpPr>
      <dsp:spPr>
        <a:xfrm>
          <a:off x="0" y="2728321"/>
          <a:ext cx="9618133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Praca w roku szkolnym </a:t>
          </a:r>
          <a:r>
            <a:rPr lang="pl-PL" sz="2200" kern="1200" dirty="0">
              <a:latin typeface="Trebuchet MS" panose="020B0603020202020204"/>
            </a:rPr>
            <a:t>2021/2022</a:t>
          </a:r>
          <a:r>
            <a:rPr lang="pl-PL" sz="2200" kern="1200" dirty="0"/>
            <a:t> nie należała do łatwych. </a:t>
          </a:r>
          <a:r>
            <a:rPr lang="pl-PL" sz="2200" kern="1200" dirty="0">
              <a:latin typeface="Trebuchet MS" panose="020B0603020202020204"/>
            </a:rPr>
            <a:t>Część roku</a:t>
          </a:r>
          <a:r>
            <a:rPr lang="pl-PL" sz="2200" kern="1200" dirty="0"/>
            <a:t> szkolnego pracowaliśmy w trybie zdalnym. Dobór metod i technik pracy z uczniami przyczynił się do sukcesu naszych uczniów.</a:t>
          </a:r>
          <a:r>
            <a:rPr lang="pl-PL" sz="2200" kern="1200" dirty="0">
              <a:latin typeface="Trebuchet MS" panose="020B0603020202020204"/>
            </a:rPr>
            <a:t> 17</a:t>
          </a:r>
          <a:r>
            <a:rPr lang="pl-PL" sz="2200" kern="1200" dirty="0"/>
            <a:t> z nich otrzymało wynik powyżej 90%.</a:t>
          </a:r>
          <a:endParaRPr lang="en-US" sz="2200" kern="1200" dirty="0"/>
        </a:p>
      </dsp:txBody>
      <dsp:txXfrm>
        <a:off x="0" y="2728321"/>
        <a:ext cx="9618133" cy="136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B45A65F-8493-45A2-A4B2-759F32526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76D2CC-F095-4DB9-9771-984617F2D4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A02D-5114-452A-849E-8E7A528F9F7D}" type="datetime1">
              <a:rPr lang="pl-PL" smtClean="0"/>
              <a:t>30.11.2022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D8F1B7-77E0-49AC-B829-863DC1540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659EA4-F0BA-492C-8231-DE39FDA0C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FC5C-C3B2-4374-A4E9-A1FEF81A0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82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3927-BD6B-4DD3-B036-796979EA3537}" type="datetime1">
              <a:rPr lang="pl-PL" smtClean="0"/>
              <a:pPr/>
              <a:t>30.11.2022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B226-7304-45F9-82E8-0A2EC700C10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3426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CB226-7304-45F9-82E8-0A2EC700C1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29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Łącznik prosty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ostokąt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ójkąt równoramienny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Prostokąt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Prostokąt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Prostokąt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ójkąt równoramienny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ójkąt równoramienny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B0CE96-D7E6-40D5-B041-69EA11B591BC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B446E-F2A7-45DE-A752-E8F411049620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97DDD7-255A-4CE2-B241-9F0886593E3B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0" name="Pole tekstowe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pl-PL" noProof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E550CB-DFD8-4D23-A9E2-BD888090FD05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B2F8C-9CE0-495D-8968-E22445D8843E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4" name="Pole tekstowe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AF084-A33B-430B-A111-E695A1B55E56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B1F0DD-6D72-4722-9191-401F3ECE0E61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171B9-097B-438A-890A-712728AF462B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22516-AFF5-4073-9B07-DF889CC79C88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BBE1AB-5B86-4F8A-AD36-A22EB526FE25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C0FCC-C0E2-4EB1-9346-55582A35F22C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DB5F5-8EBC-4204-A721-9AC81A84ABF8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C3063-A706-4595-8417-D3462CD3A419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F1B5B-1C7C-445C-9894-F11EE52248D3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2AF2A4-9AA4-4872-B52D-0A146AA4F604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794F66-4C0C-4A58-9125-0D3564138734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Łącznik prosty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Prostokąt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ójkąt równoramienny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Prostokąt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ostokąt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Prostokąt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ójkąt równoramienny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ójkąt równoramienny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E67B9-5F3D-4D02-977C-B78FF8A17043}" type="datetime1">
              <a:rPr lang="pl-PL" noProof="0" smtClean="0"/>
              <a:t>30.11.2022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Skomplikowane formuły matematyczne na tablicy">
            <a:extLst>
              <a:ext uri="{FF2B5EF4-FFF2-40B4-BE49-F238E27FC236}">
                <a16:creationId xmlns:a16="http://schemas.microsoft.com/office/drawing/2014/main" id="{D218F87E-62D6-42E8-949D-679697494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13288" t="9091" r="18439" b="4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4366" y="1890333"/>
            <a:ext cx="6488764" cy="390367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4000" dirty="0">
                <a:solidFill>
                  <a:schemeClr val="tx1"/>
                </a:solidFill>
              </a:rPr>
              <a:t>     </a:t>
            </a:r>
            <a:br>
              <a:rPr lang="pl-PL" sz="400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>
                <a:solidFill>
                  <a:schemeClr val="tx1"/>
                </a:solidFill>
              </a:rPr>
              <a:t> PODSUMOWANIE   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    WYNIKÓW EGZAMINU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           ÓSMOKLASISTY </a:t>
            </a:r>
            <a:br>
              <a:rPr lang="pl-PL" sz="4000" dirty="0"/>
            </a:br>
            <a:r>
              <a:rPr lang="pl-PL" sz="4000" dirty="0">
                <a:solidFill>
                  <a:schemeClr val="tx1"/>
                </a:solidFill>
              </a:rPr>
              <a:t>            Z MATEMATYKI</a:t>
            </a:r>
            <a:br>
              <a:rPr lang="pl-PL" sz="4000" dirty="0"/>
            </a:br>
            <a:r>
              <a:rPr lang="pl-PL" sz="4000" dirty="0">
                <a:solidFill>
                  <a:schemeClr val="tx1"/>
                </a:solidFill>
              </a:rPr>
              <a:t>              2021/2022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4F288E41-10F7-137C-6D86-37A70EE3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02829"/>
            <a:ext cx="9941259" cy="444871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E1E1B5D-D1FE-97C8-C74B-886F1AC925D2}"/>
              </a:ext>
            </a:extLst>
          </p:cNvPr>
          <p:cNvSpPr txBox="1"/>
          <p:nvPr/>
        </p:nvSpPr>
        <p:spPr>
          <a:xfrm>
            <a:off x="5483678" y="778329"/>
            <a:ext cx="2880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Klasa B</a:t>
            </a:r>
          </a:p>
        </p:txBody>
      </p:sp>
    </p:spTree>
    <p:extLst>
      <p:ext uri="{BB962C8B-B14F-4D97-AF65-F5344CB8AC3E}">
        <p14:creationId xmlns:p14="http://schemas.microsoft.com/office/powerpoint/2010/main" val="168257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0A6996FA-BA89-6DA3-3E10-0E52A735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64963"/>
            <a:ext cx="9941259" cy="43244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AA77BB-79F1-27FF-0617-D542F5CE8675}"/>
              </a:ext>
            </a:extLst>
          </p:cNvPr>
          <p:cNvSpPr txBox="1"/>
          <p:nvPr/>
        </p:nvSpPr>
        <p:spPr>
          <a:xfrm>
            <a:off x="5483678" y="778329"/>
            <a:ext cx="2880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Klasa C</a:t>
            </a:r>
          </a:p>
        </p:txBody>
      </p:sp>
    </p:spTree>
    <p:extLst>
      <p:ext uri="{BB962C8B-B14F-4D97-AF65-F5344CB8AC3E}">
        <p14:creationId xmlns:p14="http://schemas.microsoft.com/office/powerpoint/2010/main" val="167301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23217F6F-EFDE-E7F8-D1D7-876C5A22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02243"/>
            <a:ext cx="9941259" cy="424988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1161F82-2B71-E21A-62F7-CE32C67DB560}"/>
              </a:ext>
            </a:extLst>
          </p:cNvPr>
          <p:cNvSpPr txBox="1"/>
          <p:nvPr/>
        </p:nvSpPr>
        <p:spPr>
          <a:xfrm>
            <a:off x="5483678" y="778329"/>
            <a:ext cx="2880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Klasa D</a:t>
            </a:r>
          </a:p>
        </p:txBody>
      </p:sp>
    </p:spTree>
    <p:extLst>
      <p:ext uri="{BB962C8B-B14F-4D97-AF65-F5344CB8AC3E}">
        <p14:creationId xmlns:p14="http://schemas.microsoft.com/office/powerpoint/2010/main" val="318282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1C97BAC8-2CAD-26FB-0672-0A338708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15257"/>
            <a:ext cx="9941259" cy="44238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56EAC04-EB49-13D0-AC2E-F7C8F328F87A}"/>
              </a:ext>
            </a:extLst>
          </p:cNvPr>
          <p:cNvSpPr txBox="1"/>
          <p:nvPr/>
        </p:nvSpPr>
        <p:spPr>
          <a:xfrm>
            <a:off x="5483678" y="778329"/>
            <a:ext cx="2880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Wszystkie klasy</a:t>
            </a:r>
          </a:p>
        </p:txBody>
      </p:sp>
    </p:spTree>
    <p:extLst>
      <p:ext uri="{BB962C8B-B14F-4D97-AF65-F5344CB8AC3E}">
        <p14:creationId xmlns:p14="http://schemas.microsoft.com/office/powerpoint/2010/main" val="99864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71AEBD-F213-4E50-8D57-76975C6F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037" y="-424543"/>
            <a:ext cx="5873703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Mocne strony uczniów</a:t>
            </a:r>
          </a:p>
        </p:txBody>
      </p:sp>
      <p:pic>
        <p:nvPicPr>
          <p:cNvPr id="4" name="Obraz 5" descr="Obraz zawierający tekst, zrzut ekranu, monitor, komputer&#10;&#10;Opis wygenerowany automatycznie">
            <a:extLst>
              <a:ext uri="{FF2B5EF4-FFF2-40B4-BE49-F238E27FC236}">
                <a16:creationId xmlns:a16="http://schemas.microsoft.com/office/drawing/2014/main" id="{2225537C-1642-5AD9-7D53-22A4E54EC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8" t="39716" r="4743" b="21277"/>
          <a:stretch/>
        </p:blipFill>
        <p:spPr>
          <a:xfrm>
            <a:off x="2303022" y="2390236"/>
            <a:ext cx="7361974" cy="240591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D5A44-3529-4A08-B27B-2859FA3DF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126" y="1302444"/>
            <a:ext cx="10826701" cy="33179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Jednym</a:t>
            </a:r>
            <a:r>
              <a:rPr lang="en-US" sz="2000" dirty="0">
                <a:solidFill>
                  <a:schemeClr val="tx1"/>
                </a:solidFill>
              </a:rPr>
              <a:t> z </a:t>
            </a:r>
            <a:r>
              <a:rPr lang="en-US" sz="2000" dirty="0" err="1">
                <a:solidFill>
                  <a:schemeClr val="tx1"/>
                </a:solidFill>
              </a:rPr>
              <a:t>zadań</a:t>
            </a:r>
            <a:r>
              <a:rPr lang="en-US" sz="2000" dirty="0">
                <a:solidFill>
                  <a:schemeClr val="tx1"/>
                </a:solidFill>
              </a:rPr>
              <a:t>, z </a:t>
            </a:r>
            <a:r>
              <a:rPr lang="en-US" sz="2000" dirty="0" err="1">
                <a:solidFill>
                  <a:schemeClr val="tx1"/>
                </a:solidFill>
              </a:rPr>
              <a:t>którymi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uczniowie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najlepiej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sobie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poradzili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okazało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zadanie</a:t>
            </a:r>
            <a:r>
              <a:rPr lang="en-US" sz="2000" dirty="0">
                <a:solidFill>
                  <a:schemeClr val="tx1"/>
                </a:solidFill>
              </a:rPr>
              <a:t> 12. </a:t>
            </a:r>
            <a:r>
              <a:rPr lang="en-US" sz="2000" dirty="0" err="1">
                <a:solidFill>
                  <a:schemeClr val="tx1"/>
                </a:solidFill>
              </a:rPr>
              <a:t>Sprawdzało</a:t>
            </a:r>
            <a:r>
              <a:rPr lang="en-US" sz="2000" dirty="0">
                <a:solidFill>
                  <a:schemeClr val="tx1"/>
                </a:solidFill>
              </a:rPr>
              <a:t> ono </a:t>
            </a:r>
            <a:r>
              <a:rPr lang="en-US" sz="2000" dirty="0" err="1">
                <a:solidFill>
                  <a:schemeClr val="tx1"/>
                </a:solidFill>
              </a:rPr>
              <a:t>umiejętność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wykonywania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prostych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rachunków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pamięciowych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liczbach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całkowitych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oraz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wykorzystania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tych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umiejętności</a:t>
            </a:r>
            <a:r>
              <a:rPr lang="en-US" sz="2000" dirty="0">
                <a:solidFill>
                  <a:schemeClr val="tx1"/>
                </a:solidFill>
              </a:rPr>
              <a:t> w </a:t>
            </a:r>
            <a:r>
              <a:rPr lang="en-US" sz="2000" dirty="0" err="1">
                <a:solidFill>
                  <a:schemeClr val="tx1"/>
                </a:solidFill>
              </a:rPr>
              <a:t>sytuacjach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praktycznych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Treść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tego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zadania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nawiązuje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sytuacji</a:t>
            </a:r>
            <a:r>
              <a:rPr lang="en-US" sz="2000" dirty="0">
                <a:solidFill>
                  <a:schemeClr val="tx1"/>
                </a:solidFill>
              </a:rPr>
              <a:t> z </a:t>
            </a:r>
            <a:r>
              <a:rPr lang="en-US" sz="2000" dirty="0" err="1">
                <a:solidFill>
                  <a:schemeClr val="tx1"/>
                </a:solidFill>
              </a:rPr>
              <a:t>życia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codziennego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łatwej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wyobrażenia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przez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uczniów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Ósmoklasiści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musieli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najpierw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obliczyć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cenę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jednego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biletu</a:t>
            </a:r>
            <a:r>
              <a:rPr lang="en-US" sz="2000" dirty="0">
                <a:solidFill>
                  <a:schemeClr val="tx1"/>
                </a:solidFill>
              </a:rPr>
              <a:t> 75-minutowego </a:t>
            </a:r>
            <a:r>
              <a:rPr lang="en-US" sz="2000" dirty="0" err="1">
                <a:solidFill>
                  <a:schemeClr val="tx1"/>
                </a:solidFill>
              </a:rPr>
              <a:t>oraz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cenę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jednego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biletu</a:t>
            </a:r>
            <a:r>
              <a:rPr lang="en-US" sz="2000" dirty="0">
                <a:solidFill>
                  <a:schemeClr val="tx1"/>
                </a:solidFill>
              </a:rPr>
              <a:t> 20-minutowego. </a:t>
            </a:r>
            <a:r>
              <a:rPr lang="en-US" sz="2000" dirty="0" err="1">
                <a:solidFill>
                  <a:schemeClr val="tx1"/>
                </a:solidFill>
              </a:rPr>
              <a:t>Rozwiązanie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dalszej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części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zadania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wymagało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obliczenia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kwoty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jaką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należy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zapłacić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łącznie</a:t>
            </a:r>
            <a:r>
              <a:rPr lang="en-US" sz="2000" dirty="0">
                <a:solidFill>
                  <a:schemeClr val="tx1"/>
                </a:solidFill>
              </a:rPr>
              <a:t> za 2 </a:t>
            </a:r>
            <a:r>
              <a:rPr lang="en-US" sz="2000" dirty="0" err="1">
                <a:solidFill>
                  <a:schemeClr val="tx1"/>
                </a:solidFill>
              </a:rPr>
              <a:t>bilety</a:t>
            </a:r>
            <a:r>
              <a:rPr lang="en-US" sz="2000" dirty="0">
                <a:solidFill>
                  <a:schemeClr val="tx1"/>
                </a:solidFill>
              </a:rPr>
              <a:t> 75-minutowe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dirty="0" err="1">
                <a:solidFill>
                  <a:schemeClr val="tx1"/>
                </a:solidFill>
              </a:rPr>
              <a:t>bilety</a:t>
            </a:r>
            <a:r>
              <a:rPr lang="en-US" sz="2000" dirty="0">
                <a:solidFill>
                  <a:schemeClr val="tx1"/>
                </a:solidFill>
              </a:rPr>
              <a:t> 20-minutowe. </a:t>
            </a:r>
            <a:r>
              <a:rPr lang="en-US" sz="2000" b="1" dirty="0" err="1">
                <a:solidFill>
                  <a:schemeClr val="tx1"/>
                </a:solidFill>
              </a:rPr>
              <a:t>Zadanie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poprawnie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rozwiązało</a:t>
            </a:r>
            <a:r>
              <a:rPr lang="en-US" sz="2000" b="1" dirty="0">
                <a:solidFill>
                  <a:schemeClr val="tx1"/>
                </a:solidFill>
              </a:rPr>
              <a:t> 93% </a:t>
            </a:r>
            <a:r>
              <a:rPr lang="en-US" sz="2000" b="1" dirty="0" err="1">
                <a:solidFill>
                  <a:schemeClr val="tx1"/>
                </a:solidFill>
              </a:rPr>
              <a:t>uczniów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naszej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szkoły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9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EDD01-B652-68AD-F646-E6C4612A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Mocne strony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5863A-3D51-9A0B-F8CB-EA4C57813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56743" cy="3880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Uczniowie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bardzo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dobrze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poradzili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sobie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również</a:t>
            </a:r>
            <a:r>
              <a:rPr lang="en-US" dirty="0">
                <a:ea typeface="+mn-lt"/>
                <a:cs typeface="+mn-lt"/>
              </a:rPr>
              <a:t> z </a:t>
            </a:r>
            <a:r>
              <a:rPr lang="en-US" dirty="0" err="1">
                <a:ea typeface="+mn-lt"/>
                <a:cs typeface="+mn-lt"/>
              </a:rPr>
              <a:t>zadniem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dotyczacym</a:t>
            </a:r>
            <a:r>
              <a:rPr lang="en-US" dirty="0">
                <a:ea typeface="+mn-lt"/>
                <a:cs typeface="+mn-lt"/>
              </a:rPr>
              <a:t>               </a:t>
            </a:r>
            <a:r>
              <a:rPr lang="en-US" dirty="0" err="1">
                <a:ea typeface="+mn-lt"/>
                <a:cs typeface="+mn-lt"/>
              </a:rPr>
              <a:t>współrzędnych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liczbowej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Nie </a:t>
            </a:r>
            <a:r>
              <a:rPr lang="en-US" dirty="0" err="1">
                <a:ea typeface="+mn-lt"/>
                <a:cs typeface="+mn-lt"/>
              </a:rPr>
              <a:t>mieli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również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problemu</a:t>
            </a:r>
            <a:r>
              <a:rPr lang="en-US" dirty="0">
                <a:ea typeface="+mn-lt"/>
                <a:cs typeface="+mn-lt"/>
              </a:rPr>
              <a:t> z </a:t>
            </a:r>
            <a:r>
              <a:rPr lang="en-US" dirty="0" err="1">
                <a:ea typeface="+mn-lt"/>
                <a:cs typeface="+mn-lt"/>
              </a:rPr>
              <a:t>rozwiązywaniem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zadania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tekstowego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osadzonego</a:t>
            </a:r>
            <a:r>
              <a:rPr lang="en-US" dirty="0">
                <a:ea typeface="+mn-lt"/>
                <a:cs typeface="+mn-lt"/>
              </a:rPr>
              <a:t>  w </a:t>
            </a:r>
            <a:r>
              <a:rPr lang="en-US" dirty="0" err="1">
                <a:ea typeface="+mn-lt"/>
                <a:cs typeface="+mn-lt"/>
              </a:rPr>
              <a:t>kontekście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praktycznym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Zadanie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wymagało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uczniów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umiejętności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związanych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procentami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dirty="0"/>
              <a:t>¾ </a:t>
            </a:r>
            <a:r>
              <a:rPr lang="en-US" dirty="0" err="1"/>
              <a:t>uczniów</a:t>
            </a:r>
            <a:r>
              <a:rPr lang="en-US" dirty="0"/>
              <a:t> </a:t>
            </a:r>
            <a:r>
              <a:rPr lang="en-US" dirty="0" err="1"/>
              <a:t>wykonało</a:t>
            </a:r>
            <a:r>
              <a:rPr lang="en-US" dirty="0"/>
              <a:t> </a:t>
            </a:r>
            <a:r>
              <a:rPr lang="en-US" dirty="0" err="1"/>
              <a:t>dobrze</a:t>
            </a:r>
            <a:r>
              <a:rPr lang="en-US" dirty="0"/>
              <a:t> </a:t>
            </a:r>
            <a:r>
              <a:rPr lang="en-US" dirty="0" err="1"/>
              <a:t>zadanie</a:t>
            </a:r>
            <a:r>
              <a:rPr lang="en-US" dirty="0"/>
              <a:t> 1, 8 I 9.</a:t>
            </a:r>
          </a:p>
          <a:p>
            <a:pPr marL="0" indent="0">
              <a:buNone/>
            </a:pPr>
            <a:r>
              <a:rPr lang="en-US" dirty="0" err="1"/>
              <a:t>Zadnia</a:t>
            </a:r>
            <a:r>
              <a:rPr lang="en-US" dirty="0"/>
              <a:t> </a:t>
            </a:r>
            <a:r>
              <a:rPr lang="en-US" dirty="0" err="1"/>
              <a:t>dotyczyły</a:t>
            </a:r>
            <a:r>
              <a:rPr lang="en-US" dirty="0"/>
              <a:t> </a:t>
            </a:r>
            <a:r>
              <a:rPr lang="en-US" dirty="0" err="1"/>
              <a:t>procentów</a:t>
            </a:r>
            <a:r>
              <a:rPr lang="en-US" dirty="0"/>
              <a:t>, </a:t>
            </a:r>
            <a:r>
              <a:rPr lang="en-US" dirty="0" err="1"/>
              <a:t>odczytywania</a:t>
            </a:r>
            <a:r>
              <a:rPr lang="en-US" dirty="0"/>
              <a:t> </a:t>
            </a:r>
            <a:r>
              <a:rPr lang="en-US" dirty="0" err="1"/>
              <a:t>danych</a:t>
            </a:r>
            <a:r>
              <a:rPr lang="en-US" dirty="0"/>
              <a:t> </a:t>
            </a:r>
            <a:r>
              <a:rPr lang="en-US" dirty="0" err="1"/>
              <a:t>statystycznych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szacowania</a:t>
            </a:r>
            <a:r>
              <a:rPr lang="en-US" dirty="0"/>
              <a:t> </a:t>
            </a:r>
            <a:r>
              <a:rPr lang="en-US" dirty="0" err="1"/>
              <a:t>pierwiastków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3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B0C00-41CF-4092-BEC4-3FBC244E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024" y="169985"/>
            <a:ext cx="6424440" cy="1320800"/>
          </a:xfrm>
        </p:spPr>
        <p:txBody>
          <a:bodyPr>
            <a:normAutofit/>
          </a:bodyPr>
          <a:lstStyle/>
          <a:p>
            <a:r>
              <a:rPr lang="pl-PL"/>
              <a:t>Słabe strony uczniów</a:t>
            </a:r>
          </a:p>
        </p:txBody>
      </p:sp>
      <p:pic>
        <p:nvPicPr>
          <p:cNvPr id="5" name="Picture 4" descr="Skomplikowane formuły matematyczne na tablicy">
            <a:extLst>
              <a:ext uri="{FF2B5EF4-FFF2-40B4-BE49-F238E27FC236}">
                <a16:creationId xmlns:a16="http://schemas.microsoft.com/office/drawing/2014/main" id="{E7316D3E-0832-4C9C-A8D8-8EBAB9CD0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3" t="142" r="37957"/>
          <a:stretch/>
        </p:blipFill>
        <p:spPr>
          <a:xfrm>
            <a:off x="-810826" y="-9759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1" name="Isosceles Triangle 1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EBBF9-A2F6-4158-AB96-E01236D4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700" y="1017288"/>
            <a:ext cx="9292871" cy="56646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1900" dirty="0">
                <a:ea typeface="+mn-lt"/>
                <a:cs typeface="+mn-lt"/>
              </a:rPr>
              <a:t>Najwięcej problemów sprawiło naszym uczniom</a:t>
            </a:r>
            <a:endParaRPr lang="pl-PL" dirty="0"/>
          </a:p>
          <a:p>
            <a:pPr marL="0" indent="0">
              <a:buNone/>
            </a:pPr>
            <a:r>
              <a:rPr lang="pl-PL" sz="1900" dirty="0">
                <a:ea typeface="+mn-lt"/>
                <a:cs typeface="+mn-lt"/>
              </a:rPr>
              <a:t>zadanie 7. Zadanie wymagało od zdających 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900" dirty="0">
                <a:ea typeface="+mn-lt"/>
                <a:cs typeface="+mn-lt"/>
              </a:rPr>
              <a:t>Umiejętności obliczenia wartości liczbowej 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900" dirty="0">
                <a:ea typeface="+mn-lt"/>
                <a:cs typeface="+mn-lt"/>
              </a:rPr>
              <a:t>wyrażenia algebraicznego dla kilku liczb</a:t>
            </a:r>
          </a:p>
          <a:p>
            <a:pPr marL="0" indent="0">
              <a:buNone/>
            </a:pPr>
            <a:r>
              <a:rPr lang="pl-PL" sz="1900" dirty="0">
                <a:ea typeface="+mn-lt"/>
                <a:cs typeface="+mn-lt"/>
              </a:rPr>
              <a:t> i porównania otrzymanych wielkości.</a:t>
            </a:r>
            <a:endParaRPr lang="pl-PL" sz="1900" dirty="0"/>
          </a:p>
          <a:p>
            <a:r>
              <a:rPr lang="pl-PL" sz="2000" dirty="0">
                <a:ea typeface="+mn-lt"/>
                <a:cs typeface="+mn-lt"/>
              </a:rPr>
              <a:t>Dużą trudność sprawiła uczniom również</a:t>
            </a: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zadanie 11. Zadanie wymagało oznaczenia </a:t>
            </a: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przez niewiadomą 𝑥 jednej ze zmiennych </a:t>
            </a: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i zapisania równania z jedną niewiadomą </a:t>
            </a:r>
            <a:endParaRPr lang="pl-PL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opisującego sytuację przedstawioną w treści zadania. </a:t>
            </a:r>
            <a:endParaRPr lang="pl-PL" sz="1700" dirty="0">
              <a:ea typeface="+mn-lt"/>
              <a:cs typeface="+mn-lt"/>
            </a:endParaRPr>
          </a:p>
          <a:p>
            <a:r>
              <a:rPr lang="pl-PL" sz="2200" dirty="0">
                <a:ea typeface="+mn-lt"/>
                <a:cs typeface="+mn-lt"/>
              </a:rPr>
              <a:t>Uczniowie mieli problem z </a:t>
            </a:r>
            <a:r>
              <a:rPr lang="pl-PL" sz="2200" dirty="0"/>
              <a:t>tworzenie wyrażeń algebraicznych</a:t>
            </a:r>
          </a:p>
          <a:p>
            <a:pPr marL="0" indent="0">
              <a:buNone/>
            </a:pPr>
            <a:r>
              <a:rPr lang="pl-PL" sz="2200" dirty="0"/>
              <a:t>z jedną i z wieloma zmiennymi. </a:t>
            </a:r>
            <a:endParaRPr lang="pl-PL" sz="2200" dirty="0">
              <a:ea typeface="+mn-lt"/>
              <a:cs typeface="+mn-lt"/>
            </a:endParaRPr>
          </a:p>
          <a:p>
            <a:r>
              <a:rPr lang="pl-PL" sz="2000" dirty="0">
                <a:ea typeface="+mn-lt"/>
                <a:cs typeface="+mn-lt"/>
              </a:rPr>
              <a:t>Spośród zadań otwartych dużo trudności sprawiło zdającym zadanie 19, którego</a:t>
            </a: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rozwiązanie wymagało stworzenia strategii rozwiązania problemu geometrycznego.</a:t>
            </a:r>
            <a:endParaRPr lang="pl-PL" sz="2000"/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97668AB2-CC55-D6A3-E1D3-19156DCC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268519"/>
            <a:ext cx="4484914" cy="1316505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AB1DB0-A468-B145-DB11-FDDDBF75E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613707"/>
            <a:ext cx="3483428" cy="17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1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6B57D2-E603-418D-91E3-F0D53D3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l-PL"/>
              <a:t>Podsumowanie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2443CBC-974D-45C3-8245-7B3825CEC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34396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60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69943-7B7C-4840-A451-1C7E78A6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Wnioski do dalszej pracy</a:t>
            </a:r>
          </a:p>
        </p:txBody>
      </p:sp>
      <p:sp>
        <p:nvSpPr>
          <p:cNvPr id="50" name="Symbol zastępczy zawartości 49">
            <a:extLst>
              <a:ext uri="{FF2B5EF4-FFF2-40B4-BE49-F238E27FC236}">
                <a16:creationId xmlns:a16="http://schemas.microsoft.com/office/drawing/2014/main" id="{6939E0D6-1055-99F1-984E-94C1C023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049" y="2160589"/>
            <a:ext cx="7047123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zachęcać</a:t>
            </a:r>
            <a:r>
              <a:rPr lang="en-US" sz="2000" dirty="0"/>
              <a:t> </a:t>
            </a:r>
            <a:r>
              <a:rPr lang="en-US" sz="2000" dirty="0" err="1"/>
              <a:t>uczniów</a:t>
            </a:r>
            <a:r>
              <a:rPr lang="en-US" sz="2000" dirty="0"/>
              <a:t> do </a:t>
            </a:r>
            <a:r>
              <a:rPr lang="en-US" sz="2000" dirty="0" err="1"/>
              <a:t>rozwiązywania</a:t>
            </a:r>
            <a:r>
              <a:rPr lang="en-US" sz="2000" dirty="0"/>
              <a:t> </a:t>
            </a:r>
            <a:r>
              <a:rPr lang="en-US" sz="2000" dirty="0" err="1"/>
              <a:t>zadań</a:t>
            </a:r>
            <a:r>
              <a:rPr lang="en-US" sz="2000" dirty="0"/>
              <a:t> </a:t>
            </a:r>
            <a:r>
              <a:rPr lang="en-US" sz="2000" dirty="0" err="1"/>
              <a:t>różnymi</a:t>
            </a:r>
            <a:r>
              <a:rPr lang="en-US" sz="2000" dirty="0"/>
              <a:t> </a:t>
            </a:r>
            <a:r>
              <a:rPr lang="en-US" sz="2000" dirty="0" err="1"/>
              <a:t>sposobami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ćwiczyć</a:t>
            </a:r>
            <a:r>
              <a:rPr lang="en-US" sz="2000" dirty="0"/>
              <a:t> </a:t>
            </a:r>
            <a:r>
              <a:rPr lang="en-US" sz="2000" dirty="0" err="1"/>
              <a:t>umiejętność</a:t>
            </a:r>
            <a:r>
              <a:rPr lang="en-US" sz="2000" dirty="0"/>
              <a:t> </a:t>
            </a:r>
            <a:r>
              <a:rPr lang="en-US" sz="2000" dirty="0" err="1"/>
              <a:t>rozwiązywania</a:t>
            </a:r>
            <a:r>
              <a:rPr lang="en-US" sz="2000" dirty="0"/>
              <a:t> </a:t>
            </a:r>
            <a:r>
              <a:rPr lang="en-US" sz="2000" dirty="0" err="1"/>
              <a:t>zadań</a:t>
            </a:r>
            <a:r>
              <a:rPr lang="en-US" sz="2000" dirty="0"/>
              <a:t> </a:t>
            </a:r>
            <a:r>
              <a:rPr lang="en-US" sz="2000" dirty="0" err="1"/>
              <a:t>tekstowych</a:t>
            </a:r>
            <a:r>
              <a:rPr lang="en-US" sz="2000" dirty="0"/>
              <a:t>, w </a:t>
            </a:r>
            <a:r>
              <a:rPr lang="en-US" sz="2000" dirty="0" err="1"/>
              <a:t>tym</a:t>
            </a:r>
            <a:r>
              <a:rPr lang="en-US" sz="2000" dirty="0"/>
              <a:t> </a:t>
            </a:r>
            <a:r>
              <a:rPr lang="en-US" sz="2000" dirty="0" err="1"/>
              <a:t>szczegółowej</a:t>
            </a:r>
            <a:r>
              <a:rPr lang="en-US" sz="2000" dirty="0"/>
              <a:t> </a:t>
            </a:r>
            <a:r>
              <a:rPr lang="en-US" sz="2000" dirty="0" err="1"/>
              <a:t>analizy</a:t>
            </a:r>
            <a:r>
              <a:rPr lang="en-US" sz="2000" dirty="0"/>
              <a:t> </a:t>
            </a:r>
            <a:r>
              <a:rPr lang="en-US" sz="2000" dirty="0" err="1"/>
              <a:t>treści</a:t>
            </a:r>
            <a:r>
              <a:rPr lang="en-US" sz="2000" dirty="0"/>
              <a:t> </a:t>
            </a:r>
            <a:r>
              <a:rPr lang="en-US" sz="2000" dirty="0" err="1"/>
              <a:t>zadania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oceny</a:t>
            </a:r>
            <a:r>
              <a:rPr lang="en-US" sz="2000" dirty="0"/>
              <a:t> </a:t>
            </a:r>
            <a:r>
              <a:rPr lang="en-US" sz="2000" dirty="0" err="1"/>
              <a:t>otrzymanego</a:t>
            </a:r>
            <a:r>
              <a:rPr lang="en-US" sz="2000" dirty="0"/>
              <a:t> </a:t>
            </a:r>
            <a:r>
              <a:rPr lang="en-US" sz="2000" dirty="0" err="1"/>
              <a:t>wyniku</a:t>
            </a:r>
            <a:r>
              <a:rPr lang="en-US" sz="2000" dirty="0"/>
              <a:t> pod </a:t>
            </a:r>
            <a:r>
              <a:rPr lang="en-US" sz="2000" dirty="0" err="1"/>
              <a:t>kątem</a:t>
            </a:r>
            <a:r>
              <a:rPr lang="en-US" sz="2000" dirty="0"/>
              <a:t> </a:t>
            </a:r>
            <a:r>
              <a:rPr lang="en-US" sz="2000" dirty="0" err="1"/>
              <a:t>jego</a:t>
            </a:r>
            <a:r>
              <a:rPr lang="en-US" sz="2000" dirty="0"/>
              <a:t> </a:t>
            </a:r>
            <a:r>
              <a:rPr lang="en-US" sz="2000" dirty="0" err="1"/>
              <a:t>realności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doskonalić</a:t>
            </a:r>
            <a:r>
              <a:rPr lang="en-US" sz="2000" dirty="0"/>
              <a:t> </a:t>
            </a:r>
            <a:r>
              <a:rPr lang="en-US" sz="2000" dirty="0" err="1"/>
              <a:t>sprawność</a:t>
            </a:r>
            <a:r>
              <a:rPr lang="en-US" sz="2000" dirty="0"/>
              <a:t> </a:t>
            </a:r>
            <a:r>
              <a:rPr lang="en-US" sz="2000" dirty="0" err="1"/>
              <a:t>rachunkową</a:t>
            </a:r>
            <a:r>
              <a:rPr lang="en-US" sz="2000" dirty="0"/>
              <a:t>, z </a:t>
            </a:r>
            <a:r>
              <a:rPr lang="en-US" sz="2000" dirty="0" err="1"/>
              <a:t>naciskiem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wykonywanie</a:t>
            </a:r>
            <a:r>
              <a:rPr lang="en-US" sz="2000" dirty="0"/>
              <a:t> </a:t>
            </a:r>
            <a:r>
              <a:rPr lang="en-US" sz="2000" dirty="0" err="1"/>
              <a:t>działań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ułamkach</a:t>
            </a:r>
            <a:r>
              <a:rPr lang="en-US" sz="2000" dirty="0"/>
              <a:t> </a:t>
            </a:r>
            <a:r>
              <a:rPr lang="en-US" sz="2000" dirty="0" err="1"/>
              <a:t>zwykłych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dziesiętnych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wzmacniać</a:t>
            </a:r>
            <a:r>
              <a:rPr lang="en-US" sz="2000" dirty="0"/>
              <a:t> </a:t>
            </a:r>
            <a:r>
              <a:rPr lang="en-US" sz="2000" dirty="0" err="1"/>
              <a:t>umiejętność</a:t>
            </a:r>
            <a:r>
              <a:rPr lang="en-US" sz="2000" dirty="0"/>
              <a:t> </a:t>
            </a:r>
            <a:r>
              <a:rPr lang="en-US" sz="2000" dirty="0" err="1"/>
              <a:t>przetwarzania</a:t>
            </a:r>
            <a:r>
              <a:rPr lang="en-US" sz="2000" dirty="0"/>
              <a:t> </a:t>
            </a:r>
            <a:r>
              <a:rPr lang="en-US" sz="2000" dirty="0" err="1"/>
              <a:t>informacji</a:t>
            </a:r>
            <a:r>
              <a:rPr lang="en-US" sz="2000" dirty="0"/>
              <a:t> </a:t>
            </a:r>
            <a:r>
              <a:rPr lang="en-US" sz="2000" dirty="0" err="1"/>
              <a:t>przedstawionych</a:t>
            </a:r>
            <a:r>
              <a:rPr lang="en-US" sz="2000" dirty="0"/>
              <a:t> w </a:t>
            </a:r>
            <a:r>
              <a:rPr lang="en-US" sz="2000" dirty="0" err="1"/>
              <a:t>różnej</a:t>
            </a:r>
            <a:r>
              <a:rPr lang="en-US" sz="2000" dirty="0"/>
              <a:t> </a:t>
            </a:r>
            <a:r>
              <a:rPr lang="en-US" sz="2000" dirty="0" err="1"/>
              <a:t>formie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doskonalić</a:t>
            </a:r>
            <a:r>
              <a:rPr lang="en-US" sz="2000" dirty="0"/>
              <a:t> </a:t>
            </a:r>
            <a:r>
              <a:rPr lang="en-US" sz="2000" dirty="0" err="1"/>
              <a:t>umiejętność</a:t>
            </a:r>
            <a:r>
              <a:rPr lang="en-US" sz="2000" dirty="0"/>
              <a:t> </a:t>
            </a:r>
            <a:r>
              <a:rPr lang="en-US" sz="2000" dirty="0" err="1"/>
              <a:t>rozwiązywania</a:t>
            </a:r>
            <a:r>
              <a:rPr lang="en-US" sz="2000" dirty="0"/>
              <a:t> </a:t>
            </a:r>
            <a:r>
              <a:rPr lang="en-US" sz="2000" dirty="0" err="1"/>
              <a:t>zadań</a:t>
            </a:r>
            <a:r>
              <a:rPr lang="en-US" sz="2000" dirty="0"/>
              <a:t> </a:t>
            </a:r>
            <a:r>
              <a:rPr lang="en-US" sz="2000" dirty="0" err="1"/>
              <a:t>wieloetapowych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takich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wymagają</a:t>
            </a:r>
            <a:r>
              <a:rPr lang="en-US" sz="2000" dirty="0"/>
              <a:t> </a:t>
            </a:r>
            <a:r>
              <a:rPr lang="en-US" sz="2000" dirty="0" err="1"/>
              <a:t>umiejętności</a:t>
            </a:r>
            <a:r>
              <a:rPr lang="en-US" sz="2000" dirty="0"/>
              <a:t> </a:t>
            </a:r>
            <a:r>
              <a:rPr lang="en-US" sz="2000" dirty="0" err="1"/>
              <a:t>łączenia</a:t>
            </a:r>
            <a:r>
              <a:rPr lang="en-US" sz="2000" dirty="0"/>
              <a:t> </a:t>
            </a:r>
            <a:r>
              <a:rPr lang="en-US" sz="2000" dirty="0" err="1"/>
              <a:t>wiedzy</a:t>
            </a:r>
            <a:r>
              <a:rPr lang="en-US" sz="2000" dirty="0"/>
              <a:t> z </a:t>
            </a:r>
            <a:r>
              <a:rPr lang="en-US" sz="2000" dirty="0" err="1"/>
              <a:t>różnych</a:t>
            </a:r>
            <a:r>
              <a:rPr lang="en-US" sz="2000" dirty="0"/>
              <a:t> </a:t>
            </a:r>
            <a:r>
              <a:rPr lang="en-US" sz="2000" dirty="0" err="1"/>
              <a:t>działów</a:t>
            </a:r>
            <a:r>
              <a:rPr lang="en-US" sz="2000" dirty="0"/>
              <a:t> </a:t>
            </a:r>
            <a:r>
              <a:rPr lang="en-US" sz="2000" dirty="0" err="1"/>
              <a:t>matematyki</a:t>
            </a:r>
            <a:r>
              <a:rPr lang="en-US" sz="2000" dirty="0"/>
              <a:t>.</a:t>
            </a:r>
          </a:p>
        </p:txBody>
      </p:sp>
      <p:pic>
        <p:nvPicPr>
          <p:cNvPr id="52" name="Picture 51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F4FEFC8D-A9CB-D7E9-A84A-3436D8D9E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5" r="345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29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B1F180-8999-4C41-883E-51F10309B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5589"/>
            <a:ext cx="10111143" cy="578577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l-PL" dirty="0"/>
          </a:p>
          <a:p>
            <a:r>
              <a:rPr lang="pl-PL" sz="2800" dirty="0">
                <a:ea typeface="+mn-lt"/>
                <a:cs typeface="+mn-lt"/>
              </a:rPr>
              <a:t>Arkusz standardowy zawierał 19 zadań, w tym 15 zadań zamkniętych (zadania wyboru wielokrotnego, zadania prawda-fałsz i zadania na dobieranie) i 4 zadania otwarte.</a:t>
            </a:r>
          </a:p>
          <a:p>
            <a:r>
              <a:rPr lang="pl-PL" sz="2800" dirty="0">
                <a:ea typeface="+mn-lt"/>
                <a:cs typeface="+mn-lt"/>
              </a:rPr>
              <a:t>Za poprawne rozwiązanie wszystkich zadań można było uzyskać maksymalnie 25 punktów. </a:t>
            </a:r>
            <a:endParaRPr lang="pl-PL"/>
          </a:p>
          <a:p>
            <a:r>
              <a:rPr lang="pl-PL" sz="2800" dirty="0">
                <a:ea typeface="+mn-lt"/>
                <a:cs typeface="+mn-lt"/>
              </a:rPr>
              <a:t> Zadania w arkuszu egzaminacyjnym obejmowały zagadnienia z zakresu m.in. arytmetyki, algebry i geometrii. Od ósmoklasistów wymagały uważnej analizy treści i elementów graficznych, a w przypadku zadań otwartych – dodatkowo zaplanowania i zapisania kolejnych etapów rozwiązania oraz podania wyniku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025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B15AE33D-BF1F-4BFA-98BE-7CCC61FD3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03" r="7222" b="-503"/>
          <a:stretch/>
        </p:blipFill>
        <p:spPr>
          <a:xfrm>
            <a:off x="1702059" y="4473163"/>
            <a:ext cx="8433544" cy="185469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86A4CB8-9C83-4BB9-821B-65C6C6A67B3B}"/>
              </a:ext>
            </a:extLst>
          </p:cNvPr>
          <p:cNvSpPr txBox="1"/>
          <p:nvPr/>
        </p:nvSpPr>
        <p:spPr>
          <a:xfrm>
            <a:off x="2329240" y="481390"/>
            <a:ext cx="79925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/>
              <a:t>Miary opisujące rozkład wyników </a:t>
            </a:r>
          </a:p>
        </p:txBody>
      </p:sp>
      <p:pic>
        <p:nvPicPr>
          <p:cNvPr id="6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43072494-BB57-2297-9BE9-A91A02A8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42" y="1046481"/>
            <a:ext cx="12866913" cy="274029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E2CDDEC-F218-1310-F486-B35D06232B9D}"/>
              </a:ext>
            </a:extLst>
          </p:cNvPr>
          <p:cNvSpPr txBox="1"/>
          <p:nvPr/>
        </p:nvSpPr>
        <p:spPr>
          <a:xfrm>
            <a:off x="952499" y="1102178"/>
            <a:ext cx="2532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Rok szkolny 2021-2022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665BA69-E619-3D79-7577-B83D56963880}"/>
              </a:ext>
            </a:extLst>
          </p:cNvPr>
          <p:cNvSpPr txBox="1"/>
          <p:nvPr/>
        </p:nvSpPr>
        <p:spPr>
          <a:xfrm>
            <a:off x="957942" y="4095750"/>
            <a:ext cx="6320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Da porównania w roku szkolnym 2020-2021</a:t>
            </a:r>
          </a:p>
        </p:txBody>
      </p:sp>
    </p:spTree>
    <p:extLst>
      <p:ext uri="{BB962C8B-B14F-4D97-AF65-F5344CB8AC3E}">
        <p14:creationId xmlns:p14="http://schemas.microsoft.com/office/powerpoint/2010/main" val="20405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100BC-2248-49BB-B744-DBB15A1B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45017"/>
            <a:ext cx="8522585" cy="1320800"/>
          </a:xfrm>
        </p:spPr>
        <p:txBody>
          <a:bodyPr>
            <a:normAutofit fontScale="90000"/>
          </a:bodyPr>
          <a:lstStyle/>
          <a:p>
            <a:r>
              <a:rPr lang="pl-PL" sz="4400" b="1" kern="1200">
                <a:solidFill>
                  <a:schemeClr val="tx2"/>
                </a:solidFill>
                <a:latin typeface="Lucida Sans Unicode"/>
                <a:ea typeface="+mj-ea"/>
                <a:cs typeface="+mj-cs"/>
              </a:rPr>
              <a:t>Szkoła na tle kraju,</a:t>
            </a:r>
            <a:br>
              <a:rPr lang="pl-PL" sz="4400" b="1" dirty="0">
                <a:solidFill>
                  <a:schemeClr val="tx2"/>
                </a:solidFill>
                <a:latin typeface="Lucida Sans Unicode"/>
              </a:rPr>
            </a:br>
            <a:r>
              <a:rPr lang="pl-PL" sz="4400" b="1">
                <a:solidFill>
                  <a:schemeClr val="tx2"/>
                </a:solidFill>
                <a:latin typeface="Lucida Sans Unicode"/>
              </a:rPr>
              <a:t>            </a:t>
            </a:r>
            <a:r>
              <a:rPr lang="pl-PL" sz="4400" b="1" kern="1200">
                <a:solidFill>
                  <a:schemeClr val="tx2"/>
                </a:solidFill>
                <a:latin typeface="Lucida Sans Unicode"/>
                <a:ea typeface="+mj-ea"/>
                <a:cs typeface="+mj-cs"/>
              </a:rPr>
              <a:t>województwa  i powiatu</a:t>
            </a:r>
            <a:endParaRPr lang="pl-PL">
              <a:solidFill>
                <a:schemeClr val="tx2"/>
              </a:solidFill>
            </a:endParaRPr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41EE1B81-4605-3059-6F45-E298965F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43" y="1616304"/>
            <a:ext cx="8720735" cy="5241486"/>
          </a:xfrm>
        </p:spPr>
      </p:pic>
    </p:spTree>
    <p:extLst>
      <p:ext uri="{BB962C8B-B14F-4D97-AF65-F5344CB8AC3E}">
        <p14:creationId xmlns:p14="http://schemas.microsoft.com/office/powerpoint/2010/main" val="267121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99C0CD-5AAB-4957-8B50-03D07E7D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87033"/>
              </p:ext>
            </p:extLst>
          </p:nvPr>
        </p:nvGraphicFramePr>
        <p:xfrm>
          <a:off x="1182268" y="1402934"/>
          <a:ext cx="9829342" cy="462686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830000">
                  <a:extLst>
                    <a:ext uri="{9D8B030D-6E8A-4147-A177-3AD203B41FA5}">
                      <a16:colId xmlns:a16="http://schemas.microsoft.com/office/drawing/2014/main" val="2193697159"/>
                    </a:ext>
                  </a:extLst>
                </a:gridCol>
                <a:gridCol w="2999342">
                  <a:extLst>
                    <a:ext uri="{9D8B030D-6E8A-4147-A177-3AD203B41FA5}">
                      <a16:colId xmlns:a16="http://schemas.microsoft.com/office/drawing/2014/main" val="1385471422"/>
                    </a:ext>
                  </a:extLst>
                </a:gridCol>
              </a:tblGrid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Klasa A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49%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3678047980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Klasa B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67%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1706031144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Klasa C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58%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1369732672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pl-PL" sz="3300" b="1" i="0" u="none" strike="noStrike" noProof="0" dirty="0">
                          <a:effectLst/>
                          <a:latin typeface="Trebuchet MS"/>
                        </a:rPr>
                        <a:t>Klasa D</a:t>
                      </a:r>
                      <a:endParaRPr lang="pl-PL" dirty="0"/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pl-PL" sz="3300" dirty="0">
                          <a:effectLst/>
                        </a:rPr>
                        <a:t>62%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687073858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Szkoła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59%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3687754749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Średnia kraju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57%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3896062755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Średnia województwa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57%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3393691003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Średnia powiatu</a:t>
                      </a:r>
                      <a:endParaRPr lang="pl-PL" sz="3700" dirty="0">
                        <a:effectLst/>
                      </a:endParaRPr>
                    </a:p>
                  </a:txBody>
                  <a:tcPr marL="141446" marR="14144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300" dirty="0">
                          <a:effectLst/>
                        </a:rPr>
                        <a:t>52,5%</a:t>
                      </a:r>
                    </a:p>
                  </a:txBody>
                  <a:tcPr marL="141446" marR="141446" marT="0" marB="0" anchor="b"/>
                </a:tc>
                <a:extLst>
                  <a:ext uri="{0D108BD9-81ED-4DB2-BD59-A6C34878D82A}">
                    <a16:rowId xmlns:a16="http://schemas.microsoft.com/office/drawing/2014/main" val="265033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73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5CA6D3A-8DC2-49AF-AE5F-9E80C294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12" y="7968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Wyniki uczniów z zakresu matematyki w poszczególnych gminach powiatu raciborskiego</a:t>
            </a:r>
            <a:endParaRPr lang="en-US" sz="26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2384D8F-E26F-76B5-A82F-DE276866B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10107"/>
              </p:ext>
            </p:extLst>
          </p:nvPr>
        </p:nvGraphicFramePr>
        <p:xfrm>
          <a:off x="718457" y="1306286"/>
          <a:ext cx="10670066" cy="534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086">
                  <a:extLst>
                    <a:ext uri="{9D8B030D-6E8A-4147-A177-3AD203B41FA5}">
                      <a16:colId xmlns:a16="http://schemas.microsoft.com/office/drawing/2014/main" val="487009237"/>
                    </a:ext>
                  </a:extLst>
                </a:gridCol>
                <a:gridCol w="1610598">
                  <a:extLst>
                    <a:ext uri="{9D8B030D-6E8A-4147-A177-3AD203B41FA5}">
                      <a16:colId xmlns:a16="http://schemas.microsoft.com/office/drawing/2014/main" val="3939450681"/>
                    </a:ext>
                  </a:extLst>
                </a:gridCol>
                <a:gridCol w="1295554">
                  <a:extLst>
                    <a:ext uri="{9D8B030D-6E8A-4147-A177-3AD203B41FA5}">
                      <a16:colId xmlns:a16="http://schemas.microsoft.com/office/drawing/2014/main" val="3764347844"/>
                    </a:ext>
                  </a:extLst>
                </a:gridCol>
                <a:gridCol w="1325176">
                  <a:extLst>
                    <a:ext uri="{9D8B030D-6E8A-4147-A177-3AD203B41FA5}">
                      <a16:colId xmlns:a16="http://schemas.microsoft.com/office/drawing/2014/main" val="4187744142"/>
                    </a:ext>
                  </a:extLst>
                </a:gridCol>
                <a:gridCol w="1774106">
                  <a:extLst>
                    <a:ext uri="{9D8B030D-6E8A-4147-A177-3AD203B41FA5}">
                      <a16:colId xmlns:a16="http://schemas.microsoft.com/office/drawing/2014/main" val="1685152003"/>
                    </a:ext>
                  </a:extLst>
                </a:gridCol>
                <a:gridCol w="1001511">
                  <a:extLst>
                    <a:ext uri="{9D8B030D-6E8A-4147-A177-3AD203B41FA5}">
                      <a16:colId xmlns:a16="http://schemas.microsoft.com/office/drawing/2014/main" val="1844482100"/>
                    </a:ext>
                  </a:extLst>
                </a:gridCol>
                <a:gridCol w="1211035">
                  <a:extLst>
                    <a:ext uri="{9D8B030D-6E8A-4147-A177-3AD203B41FA5}">
                      <a16:colId xmlns:a16="http://schemas.microsoft.com/office/drawing/2014/main" val="2802593238"/>
                    </a:ext>
                  </a:extLst>
                </a:gridCol>
              </a:tblGrid>
              <a:tr h="5118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Gmina - nazwa</a:t>
                      </a:r>
                      <a:endParaRPr lang="pl-PL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Typ gminy</a:t>
                      </a:r>
                      <a:endParaRPr lang="pl-PL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Liczba</a:t>
                      </a:r>
                      <a:endParaRPr lang="pl-PL" sz="1600" dirty="0"/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 zdających</a:t>
                      </a:r>
                      <a:endParaRPr lang="pl-PL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wynik średni (%)</a:t>
                      </a:r>
                      <a:endParaRPr lang="pl-PL" sz="16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odchylenie </a:t>
                      </a:r>
                      <a:endParaRPr lang="pl-PL" sz="1600" dirty="0"/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standardowe (%)</a:t>
                      </a:r>
                      <a:endParaRPr lang="pl-PL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mediana </a:t>
                      </a:r>
                      <a:endParaRPr lang="pl-PL" sz="1600" dirty="0"/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(%)</a:t>
                      </a:r>
                      <a:endParaRPr lang="pl-PL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Modalna</a:t>
                      </a:r>
                      <a:endParaRPr lang="pl-PL" sz="1600" dirty="0"/>
                    </a:p>
                    <a:p>
                      <a:pPr lvl="0" algn="ctr">
                        <a:buNone/>
                      </a:pPr>
                      <a:r>
                        <a:rPr lang="pl-PL" sz="1600" b="1" i="0" u="none" strike="noStrike" noProof="0" dirty="0">
                          <a:effectLst/>
                          <a:latin typeface="Trebuchet MS"/>
                        </a:rPr>
                        <a:t> (%)</a:t>
                      </a:r>
                      <a:endParaRPr lang="pl-PL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4325439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Kornowac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Gmina wiejska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6047574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Krzanowice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Obszar wiejski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5484241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Krzanowice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Miasto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30,1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0474178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Krzyżanowice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Gmina wiejska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456606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Kuźnia Raciborska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Obszar wiejski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30,0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5657306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Kuźnia Raciborska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Miasto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30,9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2624859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Nędza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Gmina wiejska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233429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Pietrowice Wielkie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Gmina wiejska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58,7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29,2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6578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Racibórz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Gmina miejska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53,1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20821"/>
                  </a:ext>
                </a:extLst>
              </a:tr>
              <a:tr h="483435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Rudnik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Gmina wiejska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50,4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29,6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88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3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485D67-4E3E-48DE-8C1F-7522F4769A0F}"/>
              </a:ext>
            </a:extLst>
          </p:cNvPr>
          <p:cNvSpPr txBox="1"/>
          <p:nvPr/>
        </p:nvSpPr>
        <p:spPr>
          <a:xfrm>
            <a:off x="716071" y="487919"/>
            <a:ext cx="88183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/>
              <a:t>WYNIKI UCZNIÓW Z PODZIAŁEM NA KLASY</a:t>
            </a:r>
            <a:endParaRPr lang="pl-PL" sz="2000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F5108E15-3B7A-7307-D954-627ADC884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8" b="787"/>
          <a:stretch/>
        </p:blipFill>
        <p:spPr>
          <a:xfrm>
            <a:off x="1632856" y="1011645"/>
            <a:ext cx="8732529" cy="1460211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EA81C5F8-98C7-B3E3-C788-161E8DB7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316789"/>
            <a:ext cx="7630886" cy="1582165"/>
          </a:xfrm>
          <a:prstGeom prst="rect">
            <a:avLst/>
          </a:prstGeom>
        </p:spPr>
      </p:pic>
      <p:pic>
        <p:nvPicPr>
          <p:cNvPr id="8" name="Obraz 11">
            <a:extLst>
              <a:ext uri="{FF2B5EF4-FFF2-40B4-BE49-F238E27FC236}">
                <a16:creationId xmlns:a16="http://schemas.microsoft.com/office/drawing/2014/main" id="{EECEBAA6-3FFC-3EE1-85D2-4FCE6700B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343" y="3831286"/>
            <a:ext cx="7750628" cy="1470543"/>
          </a:xfrm>
          <a:prstGeom prst="rect">
            <a:avLst/>
          </a:prstGeom>
        </p:spPr>
      </p:pic>
      <p:pic>
        <p:nvPicPr>
          <p:cNvPr id="12" name="Obraz 13">
            <a:extLst>
              <a:ext uri="{FF2B5EF4-FFF2-40B4-BE49-F238E27FC236}">
                <a16:creationId xmlns:a16="http://schemas.microsoft.com/office/drawing/2014/main" id="{B57B3F5E-4840-E000-77BF-5CB87398E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543" y="5248946"/>
            <a:ext cx="8088085" cy="155259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94D678A-1ABF-4CB5-E4BD-5DC9B8927A4D}"/>
              </a:ext>
            </a:extLst>
          </p:cNvPr>
          <p:cNvSpPr txBox="1"/>
          <p:nvPr/>
        </p:nvSpPr>
        <p:spPr>
          <a:xfrm>
            <a:off x="1322614" y="1719942"/>
            <a:ext cx="507546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/>
              <a:t>A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B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C</a:t>
            </a:r>
          </a:p>
          <a:p>
            <a:endParaRPr lang="pl-PL" sz="2800" dirty="0"/>
          </a:p>
          <a:p>
            <a:endParaRPr lang="pl-PL" sz="2800" dirty="0"/>
          </a:p>
          <a:p>
            <a:pPr algn="l"/>
            <a:r>
              <a:rPr lang="pl-PL" sz="2800" dirty="0"/>
              <a:t>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94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id="{BDF72495-3FCE-38A1-D429-203877E8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39522"/>
            <a:ext cx="9941259" cy="41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55DF0B1D-AFA6-95A5-B1E9-99762257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64963"/>
            <a:ext cx="9941259" cy="43244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12437DC-1AF5-F222-BBC2-F5251F6F8296}"/>
              </a:ext>
            </a:extLst>
          </p:cNvPr>
          <p:cNvSpPr txBox="1"/>
          <p:nvPr/>
        </p:nvSpPr>
        <p:spPr>
          <a:xfrm>
            <a:off x="5483678" y="778329"/>
            <a:ext cx="2880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Klasa A</a:t>
            </a:r>
          </a:p>
        </p:txBody>
      </p:sp>
    </p:spTree>
    <p:extLst>
      <p:ext uri="{BB962C8B-B14F-4D97-AF65-F5344CB8AC3E}">
        <p14:creationId xmlns:p14="http://schemas.microsoft.com/office/powerpoint/2010/main" val="220396635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</Words>
  <Application>Microsoft Office PowerPoint</Application>
  <PresentationFormat>Panoramiczny</PresentationFormat>
  <Paragraphs>1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Faseta</vt:lpstr>
      <vt:lpstr>        PODSUMOWANIE        WYNIKÓW EGZAMINU            ÓSMOKLASISTY              Z MATEMATYKI               2021/2022</vt:lpstr>
      <vt:lpstr>Prezentacja programu PowerPoint</vt:lpstr>
      <vt:lpstr>Prezentacja programu PowerPoint</vt:lpstr>
      <vt:lpstr>Szkoła na tle kraju,             województwa  i powiatu</vt:lpstr>
      <vt:lpstr>Prezentacja programu PowerPoint</vt:lpstr>
      <vt:lpstr>Wyniki uczniów z zakresu matematyki w poszczególnych gminach powiatu raciborskiego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Mocne strony uczniów</vt:lpstr>
      <vt:lpstr>Mocne strony cd.</vt:lpstr>
      <vt:lpstr>Słabe strony uczniów</vt:lpstr>
      <vt:lpstr>Podsumowanie</vt:lpstr>
      <vt:lpstr>Wnioski do dalszej pracy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810</cp:revision>
  <dcterms:created xsi:type="dcterms:W3CDTF">2021-11-28T19:12:53Z</dcterms:created>
  <dcterms:modified xsi:type="dcterms:W3CDTF">2022-11-30T23:06:26Z</dcterms:modified>
</cp:coreProperties>
</file>